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8" r:id="rId4"/>
    <p:sldId id="274" r:id="rId5"/>
    <p:sldId id="272" r:id="rId6"/>
    <p:sldId id="273" r:id="rId7"/>
    <p:sldId id="270" r:id="rId8"/>
    <p:sldId id="271" r:id="rId9"/>
    <p:sldId id="267" r:id="rId10"/>
    <p:sldId id="260" r:id="rId11"/>
    <p:sldId id="259" r:id="rId12"/>
    <p:sldId id="262" r:id="rId13"/>
    <p:sldId id="257" r:id="rId14"/>
    <p:sldId id="261" r:id="rId15"/>
    <p:sldId id="263" r:id="rId16"/>
    <p:sldId id="269" r:id="rId17"/>
    <p:sldId id="264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69C8-CFA3-4C1F-AD2F-0D7CE14D224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1B5-1BEF-4075-9782-0169CAE51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1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69C8-CFA3-4C1F-AD2F-0D7CE14D224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1B5-1BEF-4075-9782-0169CAE51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7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69C8-CFA3-4C1F-AD2F-0D7CE14D224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1B5-1BEF-4075-9782-0169CAE51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9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69C8-CFA3-4C1F-AD2F-0D7CE14D224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1B5-1BEF-4075-9782-0169CAE51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6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69C8-CFA3-4C1F-AD2F-0D7CE14D224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1B5-1BEF-4075-9782-0169CAE51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69C8-CFA3-4C1F-AD2F-0D7CE14D224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1B5-1BEF-4075-9782-0169CAE51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8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69C8-CFA3-4C1F-AD2F-0D7CE14D224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1B5-1BEF-4075-9782-0169CAE51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5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69C8-CFA3-4C1F-AD2F-0D7CE14D224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1B5-1BEF-4075-9782-0169CAE51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6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69C8-CFA3-4C1F-AD2F-0D7CE14D224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1B5-1BEF-4075-9782-0169CAE51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0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69C8-CFA3-4C1F-AD2F-0D7CE14D224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1B5-1BEF-4075-9782-0169CAE51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69C8-CFA3-4C1F-AD2F-0D7CE14D224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1B5-1BEF-4075-9782-0169CAE51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4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069C8-CFA3-4C1F-AD2F-0D7CE14D2249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B31B5-1BEF-4075-9782-0169CAE51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2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0946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41670"/>
            <a:ext cx="9144000" cy="1793370"/>
          </a:xfrm>
        </p:spPr>
        <p:txBody>
          <a:bodyPr>
            <a:normAutofit/>
          </a:bodyPr>
          <a:lstStyle/>
          <a:p>
            <a:r>
              <a:rPr lang="en-US" dirty="0" smtClean="0"/>
              <a:t>Jenny Ellis</a:t>
            </a:r>
          </a:p>
          <a:p>
            <a:r>
              <a:rPr lang="en-US" dirty="0" smtClean="0"/>
              <a:t>Librarian</a:t>
            </a:r>
          </a:p>
          <a:p>
            <a:r>
              <a:rPr lang="en-US" dirty="0" smtClean="0"/>
              <a:t>St. Joseph Public Library</a:t>
            </a:r>
          </a:p>
          <a:p>
            <a:r>
              <a:rPr lang="en-US" dirty="0" smtClean="0"/>
              <a:t>jellis@sjplnow.com </a:t>
            </a:r>
            <a:endParaRPr lang="en-US" dirty="0"/>
          </a:p>
        </p:txBody>
      </p:sp>
      <p:pic>
        <p:nvPicPr>
          <p:cNvPr id="1026" name="Picture 2" descr="Image result for forever young ad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443" y="1253266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889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tale of two groups….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4110"/>
            <a:ext cx="3389555" cy="49194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 was a member </a:t>
            </a:r>
            <a:r>
              <a:rPr lang="en-US" b="1" dirty="0" smtClean="0"/>
              <a:t>Omaha</a:t>
            </a:r>
            <a:r>
              <a:rPr lang="en-US" dirty="0" smtClean="0"/>
              <a:t>-February 2011-August 2015</a:t>
            </a:r>
          </a:p>
          <a:p>
            <a:r>
              <a:rPr lang="en-US" dirty="0" smtClean="0"/>
              <a:t>A good majority of the members are librarians at Omaha Public Library</a:t>
            </a:r>
          </a:p>
          <a:p>
            <a:r>
              <a:rPr lang="en-US" dirty="0" smtClean="0"/>
              <a:t>I found them on the official FYA map and contacted them before I even moved to the area.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39118" y="1804109"/>
            <a:ext cx="3389555" cy="4919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Founding member of </a:t>
            </a:r>
            <a:r>
              <a:rPr lang="en-US" b="1" dirty="0" smtClean="0"/>
              <a:t>St. Joseph</a:t>
            </a:r>
            <a:r>
              <a:rPr lang="en-US" dirty="0" smtClean="0"/>
              <a:t>-February 2016-present </a:t>
            </a:r>
            <a:endParaRPr lang="en-US" dirty="0"/>
          </a:p>
          <a:p>
            <a:r>
              <a:rPr lang="en-US" dirty="0" smtClean="0"/>
              <a:t>Moved back to my hometown in late fall 2015. Kansas City has a chapter but they don’t have an active book discussion group so I started my 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66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Omaha group met Rainbow Rowell!!!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8" name="TextBox 7"/>
          <p:cNvSpPr txBox="1"/>
          <p:nvPr/>
        </p:nvSpPr>
        <p:spPr>
          <a:xfrm>
            <a:off x="838200" y="2097741"/>
            <a:ext cx="1969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book that month was:</a:t>
            </a:r>
            <a:endParaRPr lang="en-US" dirty="0"/>
          </a:p>
        </p:txBody>
      </p:sp>
      <p:pic>
        <p:nvPicPr>
          <p:cNvPr id="2050" name="Picture 2" descr="Image result for eleanor and p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6" y="3156473"/>
            <a:ext cx="1927448" cy="291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69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Joseph chapter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0306" y="1355464"/>
            <a:ext cx="8326419" cy="5421853"/>
          </a:xfrm>
        </p:spPr>
        <p:txBody>
          <a:bodyPr/>
          <a:lstStyle/>
          <a:p>
            <a:r>
              <a:rPr lang="en-US" dirty="0" smtClean="0"/>
              <a:t>12 members in our </a:t>
            </a:r>
            <a:r>
              <a:rPr lang="en-US" dirty="0" err="1" smtClean="0"/>
              <a:t>facebook</a:t>
            </a:r>
            <a:r>
              <a:rPr lang="en-US" dirty="0" smtClean="0"/>
              <a:t> group. </a:t>
            </a:r>
          </a:p>
          <a:p>
            <a:r>
              <a:rPr lang="en-US" dirty="0" smtClean="0"/>
              <a:t>Most we’ve had at a meeting is 7. Four members of our </a:t>
            </a:r>
            <a:r>
              <a:rPr lang="en-US" dirty="0" err="1" smtClean="0"/>
              <a:t>facebook</a:t>
            </a:r>
            <a:r>
              <a:rPr lang="en-US" dirty="0" smtClean="0"/>
              <a:t> group have never attended a meeting. I will only add people that live in our town. </a:t>
            </a:r>
          </a:p>
          <a:p>
            <a:r>
              <a:rPr lang="en-US" dirty="0" smtClean="0"/>
              <a:t>Bar owner is a “member” but doesn’t participate in our discussions. </a:t>
            </a:r>
          </a:p>
          <a:p>
            <a:r>
              <a:rPr lang="en-US" dirty="0" smtClean="0"/>
              <a:t>I did previously know all but 2 members of the discussion group. 1 person found us via the official website.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596" y="473337"/>
            <a:ext cx="3002728" cy="545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25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meet: Tiger’s Den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4" y="1395499"/>
            <a:ext cx="8887010" cy="5319347"/>
          </a:xfrm>
        </p:spPr>
      </p:pic>
    </p:spTree>
    <p:extLst>
      <p:ext uri="{BB962C8B-B14F-4D97-AF65-F5344CB8AC3E}">
        <p14:creationId xmlns:p14="http://schemas.microsoft.com/office/powerpoint/2010/main" val="3986677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past book selections:</a:t>
            </a:r>
            <a:endParaRPr lang="en-US" dirty="0"/>
          </a:p>
        </p:txBody>
      </p:sp>
      <p:pic>
        <p:nvPicPr>
          <p:cNvPr id="4098" name="Picture 2" descr="Image result for raven boy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109" y="4074218"/>
            <a:ext cx="1617897" cy="237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emily of new moon"/>
          <p:cNvSpPr>
            <a:spLocks noChangeAspect="1" noChangeArrowheads="1"/>
          </p:cNvSpPr>
          <p:nvPr/>
        </p:nvSpPr>
        <p:spPr bwMode="auto">
          <a:xfrm>
            <a:off x="155575" y="-2362200"/>
            <a:ext cx="280987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09" y="1412958"/>
            <a:ext cx="1357346" cy="2379881"/>
          </a:xfrm>
          <a:prstGeom prst="rect">
            <a:avLst/>
          </a:prstGeom>
        </p:spPr>
      </p:pic>
      <p:sp>
        <p:nvSpPr>
          <p:cNvPr id="6" name="AutoShape 6" descr="Image result for fangirl"/>
          <p:cNvSpPr>
            <a:spLocks noChangeAspect="1" noChangeArrowheads="1"/>
          </p:cNvSpPr>
          <p:nvPr/>
        </p:nvSpPr>
        <p:spPr bwMode="auto">
          <a:xfrm>
            <a:off x="155575" y="-2362200"/>
            <a:ext cx="338137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53" y="3948178"/>
            <a:ext cx="1612428" cy="2355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523" y="1350660"/>
            <a:ext cx="1590052" cy="2442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339" y="3948178"/>
            <a:ext cx="1612907" cy="2410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38" y="1412958"/>
            <a:ext cx="1556781" cy="23516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3" y="4093777"/>
            <a:ext cx="1449649" cy="21722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080" y="1412958"/>
            <a:ext cx="1556064" cy="23516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080" y="3948178"/>
            <a:ext cx="1498844" cy="23227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03" y="1412958"/>
            <a:ext cx="1525874" cy="221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59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r>
              <a:rPr lang="en-US" dirty="0" smtClean="0"/>
              <a:t>Why adult should read 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0160"/>
            <a:ext cx="7821706" cy="5475641"/>
          </a:xfrm>
        </p:spPr>
        <p:txBody>
          <a:bodyPr>
            <a:normAutofit fontScale="47500" lnSpcReduction="20000"/>
          </a:bodyPr>
          <a:lstStyle/>
          <a:p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 page turners</a:t>
            </a:r>
          </a:p>
          <a:p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Shorter Reads (not always true…book pictured is 720 pages)</a:t>
            </a:r>
          </a:p>
          <a:p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Easier 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</a:t>
            </a:r>
          </a:p>
          <a:p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Quicker 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 </a:t>
            </a:r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story</a:t>
            </a:r>
          </a:p>
          <a:p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relatable </a:t>
            </a:r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titles and wider directions</a:t>
            </a:r>
          </a:p>
          <a:p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Makes you think of issues you weren’t even aware of </a:t>
            </a:r>
          </a:p>
          <a:p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Helps parents stay 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touch with their kids, what they're reading </a:t>
            </a:r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they're learning. </a:t>
            </a:r>
            <a:endParaRPr lang="en-US" sz="4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espite 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losing some of the sex, language, and violence of adult books, they do not lose one ounce of the story. </a:t>
            </a:r>
            <a:endParaRPr lang="en-US" sz="4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t's 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to support ALL literature, even if it's out of your comfort </a:t>
            </a:r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zone. There are 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dang good literature in that genre that a lot of people miss because they have deemed it a "kids" book. </a:t>
            </a:r>
            <a:endParaRPr lang="en-US" sz="4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fast-paced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rich character dialogue and hidden plot </a:t>
            </a:r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850" y="365125"/>
            <a:ext cx="3316520" cy="44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46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Contributors: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798" y="1513653"/>
            <a:ext cx="2156557" cy="21547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45" y="4404099"/>
            <a:ext cx="1569104" cy="1964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95687"/>
            <a:ext cx="1872727" cy="1872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23" y="1690688"/>
            <a:ext cx="1812519" cy="215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88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roblems with being an adult reading 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3504"/>
          </a:xfrm>
        </p:spPr>
        <p:txBody>
          <a:bodyPr/>
          <a:lstStyle/>
          <a:p>
            <a:r>
              <a:rPr lang="en-US" dirty="0" smtClean="0"/>
              <a:t>You accidentally agree with the parents instead of the headstrong love sick teenager. </a:t>
            </a:r>
          </a:p>
          <a:p>
            <a:r>
              <a:rPr lang="en-US" dirty="0" smtClean="0"/>
              <a:t>You are concerned about the fact that they’re not getting a full education</a:t>
            </a:r>
          </a:p>
          <a:p>
            <a:r>
              <a:rPr lang="en-US" dirty="0" smtClean="0"/>
              <a:t>You get an intense crush on the love-interest until…you realize he’s 16 and you’re 10+years his senior. </a:t>
            </a:r>
          </a:p>
          <a:p>
            <a:endParaRPr lang="en-US" dirty="0"/>
          </a:p>
          <a:p>
            <a:r>
              <a:rPr lang="en-US" sz="1000" dirty="0" smtClean="0"/>
              <a:t>http://paperfury.com/10-problems-of-being-an-adult-reading-ya/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93" y="4081022"/>
            <a:ext cx="4270785" cy="264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9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Swag and other goodies donated by: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51693"/>
          </a:xfrm>
        </p:spPr>
        <p:txBody>
          <a:bodyPr/>
          <a:lstStyle/>
          <a:p>
            <a:r>
              <a:rPr lang="en-US" dirty="0" smtClean="0"/>
              <a:t>Simon and Schuster</a:t>
            </a:r>
          </a:p>
          <a:p>
            <a:r>
              <a:rPr lang="en-US" dirty="0" smtClean="0"/>
              <a:t>Rachel Caine</a:t>
            </a:r>
          </a:p>
          <a:p>
            <a:r>
              <a:rPr lang="en-US" dirty="0" smtClean="0"/>
              <a:t>Lois from Baker &amp; Taylor</a:t>
            </a:r>
          </a:p>
          <a:p>
            <a:r>
              <a:rPr lang="en-US" smtClean="0"/>
              <a:t>Mandy </a:t>
            </a:r>
            <a:r>
              <a:rPr lang="en-US" dirty="0" smtClean="0"/>
              <a:t>Wan from ForeverYoungAdult.com</a:t>
            </a:r>
          </a:p>
          <a:p>
            <a:r>
              <a:rPr lang="en-US" dirty="0" smtClean="0"/>
              <a:t>Me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528" y="2950727"/>
            <a:ext cx="2505870" cy="1879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51" y="4491556"/>
            <a:ext cx="2014401" cy="2156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50" y="3878370"/>
            <a:ext cx="1226372" cy="122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67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site for YA readers who are a little less Y and a bit more 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Created in 2009, Forever Young Adult is a community for YA fans who are a little less "Y" and a bit more "A." </a:t>
            </a:r>
            <a:r>
              <a:rPr lang="en-US" dirty="0" smtClean="0"/>
              <a:t>FYA </a:t>
            </a:r>
            <a:r>
              <a:rPr lang="en-US" dirty="0"/>
              <a:t>is a place where you can let your inner Lady Nerd loose and swoon over fictional characters without shame (while sipping on a cocktail). From book reviews to TV crushes to movie drinking games, it's basically a non-stop internet slumber party, and you're totally invited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63" y="3798344"/>
            <a:ext cx="2855259" cy="285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57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1" y="1118795"/>
            <a:ext cx="11022045" cy="3387155"/>
          </a:xfrm>
        </p:spPr>
      </p:pic>
    </p:spTree>
    <p:extLst>
      <p:ext uri="{BB962C8B-B14F-4D97-AF65-F5344CB8AC3E}">
        <p14:creationId xmlns:p14="http://schemas.microsoft.com/office/powerpoint/2010/main" val="229422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60" y="404420"/>
            <a:ext cx="10058400" cy="588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28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4" y="133350"/>
            <a:ext cx="11177195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94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3" y="387274"/>
            <a:ext cx="11525542" cy="5948979"/>
          </a:xfrm>
        </p:spPr>
      </p:pic>
    </p:spTree>
    <p:extLst>
      <p:ext uri="{BB962C8B-B14F-4D97-AF65-F5344CB8AC3E}">
        <p14:creationId xmlns:p14="http://schemas.microsoft.com/office/powerpoint/2010/main" val="2533816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discussion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6220"/>
            <a:ext cx="10515600" cy="515291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dirty="0"/>
              <a:t>ICE BREAKER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/>
              <a:t>Have you ever fallen for the girl/boy next door?</a:t>
            </a:r>
            <a:br>
              <a:rPr lang="en-US" sz="8000" dirty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8000" u="sng" dirty="0"/>
              <a:t>or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/>
              <a:t>Who's your </a:t>
            </a:r>
            <a:r>
              <a:rPr lang="en-US" sz="8000" dirty="0" err="1"/>
              <a:t>fave</a:t>
            </a:r>
            <a:r>
              <a:rPr lang="en-US" sz="8000" dirty="0"/>
              <a:t> fictional girl/boy next door</a:t>
            </a:r>
            <a:r>
              <a:rPr lang="en-US" sz="8000" dirty="0" smtClean="0"/>
              <a:t>?</a:t>
            </a:r>
          </a:p>
          <a:p>
            <a:pPr marL="0" indent="0">
              <a:buNone/>
            </a:pP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8000" b="1" dirty="0"/>
              <a:t>QUESTIONS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/>
              <a:t>1.  Do you ship </a:t>
            </a:r>
            <a:r>
              <a:rPr lang="en-US" sz="8000" dirty="0" err="1"/>
              <a:t>Wattscroft</a:t>
            </a:r>
            <a:r>
              <a:rPr lang="en-US" sz="8000" dirty="0"/>
              <a:t>? Or do you think Rachel and Mycroft were better as friends?</a:t>
            </a:r>
            <a:br>
              <a:rPr lang="en-US" sz="8000" dirty="0"/>
            </a:br>
            <a:endParaRPr lang="en-US" sz="8000" dirty="0"/>
          </a:p>
          <a:p>
            <a:pPr marL="0" indent="0">
              <a:buNone/>
            </a:pP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 smtClean="0"/>
              <a:t>2</a:t>
            </a:r>
            <a:r>
              <a:rPr lang="en-US" sz="8000" dirty="0"/>
              <a:t>.  For someone as anti-social as Mycroft, did you find it strange that he knew so many people around the city?</a:t>
            </a:r>
            <a:br>
              <a:rPr lang="en-US" sz="8000" dirty="0"/>
            </a:br>
            <a:endParaRPr lang="en-US" sz="8000" dirty="0"/>
          </a:p>
          <a:p>
            <a:pPr marL="0" indent="0">
              <a:buNone/>
            </a:pPr>
            <a:r>
              <a:rPr lang="en-US" sz="8000" dirty="0" smtClean="0"/>
              <a:t>3</a:t>
            </a:r>
            <a:r>
              <a:rPr lang="en-US" sz="8000" dirty="0"/>
              <a:t>.  Watts and Mycroft's guidance counselor poses a great question: "Does being an eccentric genius excuse any kind of behavior, no matter how antisocial or self-destructive?"</a:t>
            </a:r>
            <a:br>
              <a:rPr lang="en-US" sz="8000" dirty="0"/>
            </a:br>
            <a:endParaRPr lang="en-US" sz="8000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75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4245"/>
            <a:ext cx="10515600" cy="583271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4.  Rachel's parents are pretty typical YA parents, but Mike (her brother) is a more well-rounded character. Did you think he was a good brother?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5</a:t>
            </a:r>
            <a:r>
              <a:rPr lang="en-US" dirty="0"/>
              <a:t>.  Did you have any theories on who the killer was before the end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</a:t>
            </a:r>
            <a:r>
              <a:rPr lang="en-US" dirty="0"/>
              <a:t>.  How did you feel about the pacing of the mystery and its reveal?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7</a:t>
            </a:r>
            <a:r>
              <a:rPr lang="en-US" dirty="0"/>
              <a:t>.  How did you feel about the Sherlock Holmes parallels and references? How would you rank this book against other Sherlock Holmes adaptations?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8.  There is a lot of Australian slang and terminology in the book.</a:t>
            </a:r>
          </a:p>
          <a:p>
            <a:pPr marL="0" indent="0">
              <a:buNone/>
            </a:pPr>
            <a:r>
              <a:rPr lang="en-US" dirty="0"/>
              <a:t>- For non-Australian clubs: Did you find it distracting, or did it add to the "atmosphere" of the story?</a:t>
            </a:r>
          </a:p>
          <a:p>
            <a:pPr marL="0" indent="0">
              <a:buNone/>
            </a:pPr>
            <a:r>
              <a:rPr lang="en-US" dirty="0"/>
              <a:t>- For Australian clubs: Did you find it authentic? What did you think of the depictions of the attitudes about urban and rural life, and Melbourne itself, if you're familiar with it?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9.  EVERY BREATH is the first in a trilogy. Will you read the others? (Fair warning: the third book has yet to be picked up by a North American publisher.)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85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82" y="257578"/>
            <a:ext cx="6900178" cy="5919385"/>
          </a:xfrm>
        </p:spPr>
      </p:pic>
    </p:spTree>
    <p:extLst>
      <p:ext uri="{BB962C8B-B14F-4D97-AF65-F5344CB8AC3E}">
        <p14:creationId xmlns:p14="http://schemas.microsoft.com/office/powerpoint/2010/main" val="3789465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512</Words>
  <Application>Microsoft Office PowerPoint</Application>
  <PresentationFormat>Widescreen</PresentationFormat>
  <Paragraphs>63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A site for YA readers who are a little less Y and a bit more A.</vt:lpstr>
      <vt:lpstr>PowerPoint Presentation</vt:lpstr>
      <vt:lpstr>PowerPoint Presentation</vt:lpstr>
      <vt:lpstr>PowerPoint Presentation</vt:lpstr>
      <vt:lpstr>PowerPoint Presentation</vt:lpstr>
      <vt:lpstr>Sample discussion questions </vt:lpstr>
      <vt:lpstr>PowerPoint Presentation</vt:lpstr>
      <vt:lpstr>PowerPoint Presentation</vt:lpstr>
      <vt:lpstr>A tale of two groups….</vt:lpstr>
      <vt:lpstr>Omaha group met Rainbow Rowell!!! </vt:lpstr>
      <vt:lpstr>St. Joseph chapter</vt:lpstr>
      <vt:lpstr>Where we meet: Tiger’s Den </vt:lpstr>
      <vt:lpstr>Some past book selections:</vt:lpstr>
      <vt:lpstr>Why adult should read YA</vt:lpstr>
      <vt:lpstr>Contributors: </vt:lpstr>
      <vt:lpstr>Problems with being an adult reading YA</vt:lpstr>
      <vt:lpstr>Swag and other goodies donated by: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Ellis</dc:creator>
  <cp:lastModifiedBy>Jenny Ellis</cp:lastModifiedBy>
  <cp:revision>28</cp:revision>
  <dcterms:created xsi:type="dcterms:W3CDTF">2016-09-13T19:01:25Z</dcterms:created>
  <dcterms:modified xsi:type="dcterms:W3CDTF">2016-10-12T19:15:34Z</dcterms:modified>
</cp:coreProperties>
</file>