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344" r:id="rId3"/>
    <p:sldId id="257" r:id="rId4"/>
    <p:sldId id="330" r:id="rId5"/>
    <p:sldId id="331" r:id="rId6"/>
    <p:sldId id="323" r:id="rId7"/>
    <p:sldId id="325" r:id="rId8"/>
    <p:sldId id="324" r:id="rId9"/>
    <p:sldId id="326" r:id="rId10"/>
    <p:sldId id="327" r:id="rId11"/>
    <p:sldId id="270" r:id="rId12"/>
    <p:sldId id="262" r:id="rId13"/>
    <p:sldId id="263" r:id="rId14"/>
    <p:sldId id="264" r:id="rId15"/>
    <p:sldId id="265" r:id="rId16"/>
    <p:sldId id="266" r:id="rId17"/>
    <p:sldId id="271" r:id="rId18"/>
    <p:sldId id="333" r:id="rId19"/>
    <p:sldId id="272" r:id="rId20"/>
    <p:sldId id="345" r:id="rId21"/>
    <p:sldId id="339" r:id="rId22"/>
    <p:sldId id="274" r:id="rId23"/>
    <p:sldId id="276" r:id="rId24"/>
    <p:sldId id="277" r:id="rId25"/>
    <p:sldId id="294" r:id="rId26"/>
    <p:sldId id="295" r:id="rId27"/>
    <p:sldId id="296" r:id="rId28"/>
    <p:sldId id="297" r:id="rId29"/>
    <p:sldId id="348" r:id="rId30"/>
    <p:sldId id="275" r:id="rId31"/>
    <p:sldId id="346"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334" r:id="rId46"/>
    <p:sldId id="335" r:id="rId47"/>
    <p:sldId id="260" r:id="rId48"/>
    <p:sldId id="261" r:id="rId49"/>
    <p:sldId id="301" r:id="rId50"/>
    <p:sldId id="302" r:id="rId51"/>
    <p:sldId id="307" r:id="rId52"/>
    <p:sldId id="308" r:id="rId53"/>
    <p:sldId id="309" r:id="rId54"/>
    <p:sldId id="310" r:id="rId55"/>
    <p:sldId id="311" r:id="rId56"/>
    <p:sldId id="312" r:id="rId57"/>
    <p:sldId id="313" r:id="rId58"/>
    <p:sldId id="314" r:id="rId59"/>
    <p:sldId id="317" r:id="rId60"/>
    <p:sldId id="318" r:id="rId61"/>
    <p:sldId id="319" r:id="rId62"/>
    <p:sldId id="320" r:id="rId63"/>
    <p:sldId id="343" r:id="rId64"/>
    <p:sldId id="336" r:id="rId65"/>
    <p:sldId id="342" r:id="rId66"/>
    <p:sldId id="303" r:id="rId67"/>
    <p:sldId id="304" r:id="rId68"/>
    <p:sldId id="305" r:id="rId69"/>
    <p:sldId id="267" r:id="rId70"/>
    <p:sldId id="292" r:id="rId71"/>
    <p:sldId id="293" r:id="rId72"/>
    <p:sldId id="337" r:id="rId73"/>
    <p:sldId id="298" r:id="rId74"/>
    <p:sldId id="340" r:id="rId75"/>
    <p:sldId id="332" r:id="rId76"/>
    <p:sldId id="338"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51" autoAdjust="0"/>
    <p:restoredTop sz="94595" autoAdjust="0"/>
  </p:normalViewPr>
  <p:slideViewPr>
    <p:cSldViewPr>
      <p:cViewPr>
        <p:scale>
          <a:sx n="70" d="100"/>
          <a:sy n="70" d="100"/>
        </p:scale>
        <p:origin x="-1926" y="-384"/>
      </p:cViewPr>
      <p:guideLst>
        <p:guide orient="horz" pos="2160"/>
        <p:guide pos="2880"/>
      </p:guideLst>
    </p:cSldViewPr>
  </p:slideViewPr>
  <p:notesTextViewPr>
    <p:cViewPr>
      <p:scale>
        <a:sx n="1" d="1"/>
        <a:sy n="1" d="1"/>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F1BE39-9A0C-433E-992A-8CC10C8366FC}" type="datetimeFigureOut">
              <a:rPr lang="en-US" smtClean="0"/>
              <a:t>10/17/2016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846D7F-5F3F-4EA3-B836-1354DFA057C5}" type="slidenum">
              <a:rPr lang="en-US" smtClean="0"/>
              <a:t>‹#›</a:t>
            </a:fld>
            <a:endParaRPr lang="en-US"/>
          </a:p>
        </p:txBody>
      </p:sp>
    </p:spTree>
    <p:extLst>
      <p:ext uri="{BB962C8B-B14F-4D97-AF65-F5344CB8AC3E}">
        <p14:creationId xmlns:p14="http://schemas.microsoft.com/office/powerpoint/2010/main" val="3644720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46D7F-5F3F-4EA3-B836-1354DFA057C5}" type="slidenum">
              <a:rPr lang="en-US" smtClean="0"/>
              <a:t>3</a:t>
            </a:fld>
            <a:endParaRPr lang="en-US"/>
          </a:p>
        </p:txBody>
      </p:sp>
    </p:spTree>
    <p:extLst>
      <p:ext uri="{BB962C8B-B14F-4D97-AF65-F5344CB8AC3E}">
        <p14:creationId xmlns:p14="http://schemas.microsoft.com/office/powerpoint/2010/main" val="3033082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I’m not sure how much of the background/story of formation of Missouri Hub you want to tell </a:t>
            </a:r>
          </a:p>
          <a:p>
            <a:r>
              <a:rPr lang="en-US" baseline="0" dirty="0" smtClean="0"/>
              <a:t>Update with most recent statistics</a:t>
            </a:r>
          </a:p>
        </p:txBody>
      </p:sp>
      <p:sp>
        <p:nvSpPr>
          <p:cNvPr id="4" name="Slide Number Placeholder 3"/>
          <p:cNvSpPr>
            <a:spLocks noGrp="1"/>
          </p:cNvSpPr>
          <p:nvPr>
            <p:ph type="sldNum" sz="quarter" idx="10"/>
          </p:nvPr>
        </p:nvSpPr>
        <p:spPr/>
        <p:txBody>
          <a:bodyPr/>
          <a:lstStyle/>
          <a:p>
            <a:fld id="{619A9C3D-8ACD-D340-9EE7-3B639C1906D1}" type="slidenum">
              <a:rPr lang="en-US" smtClean="0"/>
              <a:pPr/>
              <a:t>26</a:t>
            </a:fld>
            <a:endParaRPr lang="en-US" dirty="0"/>
          </a:p>
        </p:txBody>
      </p:sp>
    </p:spTree>
    <p:extLst>
      <p:ext uri="{BB962C8B-B14F-4D97-AF65-F5344CB8AC3E}">
        <p14:creationId xmlns:p14="http://schemas.microsoft.com/office/powerpoint/2010/main" val="3860290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Alternatively we could use an icon of MoHub or image of Emily or David – who signs for MoHub?</a:t>
            </a:r>
          </a:p>
          <a:p>
            <a:r>
              <a:rPr lang="en-US" dirty="0" smtClean="0"/>
              <a:t>Is</a:t>
            </a:r>
            <a:r>
              <a:rPr lang="en-US" baseline="0" dirty="0" smtClean="0"/>
              <a:t> this too simple – is audience familiar with an MOU? </a:t>
            </a:r>
            <a:endParaRPr lang="en-US" dirty="0"/>
          </a:p>
        </p:txBody>
      </p:sp>
      <p:sp>
        <p:nvSpPr>
          <p:cNvPr id="4" name="Slide Number Placeholder 3"/>
          <p:cNvSpPr>
            <a:spLocks noGrp="1"/>
          </p:cNvSpPr>
          <p:nvPr>
            <p:ph type="sldNum" sz="quarter" idx="10"/>
          </p:nvPr>
        </p:nvSpPr>
        <p:spPr/>
        <p:txBody>
          <a:bodyPr/>
          <a:lstStyle/>
          <a:p>
            <a:fld id="{619A9C3D-8ACD-D340-9EE7-3B639C1906D1}" type="slidenum">
              <a:rPr lang="en-US" smtClean="0"/>
              <a:pPr/>
              <a:t>53</a:t>
            </a:fld>
            <a:endParaRPr lang="en-US" dirty="0"/>
          </a:p>
        </p:txBody>
      </p:sp>
    </p:spTree>
    <p:extLst>
      <p:ext uri="{BB962C8B-B14F-4D97-AF65-F5344CB8AC3E}">
        <p14:creationId xmlns:p14="http://schemas.microsoft.com/office/powerpoint/2010/main" val="3860290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Mutual expectations – what does each party agree to: </a:t>
            </a:r>
          </a:p>
        </p:txBody>
      </p:sp>
      <p:sp>
        <p:nvSpPr>
          <p:cNvPr id="4" name="Slide Number Placeholder 3"/>
          <p:cNvSpPr>
            <a:spLocks noGrp="1"/>
          </p:cNvSpPr>
          <p:nvPr>
            <p:ph type="sldNum" sz="quarter" idx="10"/>
          </p:nvPr>
        </p:nvSpPr>
        <p:spPr/>
        <p:txBody>
          <a:bodyPr/>
          <a:lstStyle/>
          <a:p>
            <a:fld id="{619A9C3D-8ACD-D340-9EE7-3B639C1906D1}" type="slidenum">
              <a:rPr lang="en-US" smtClean="0"/>
              <a:pPr/>
              <a:t>54</a:t>
            </a:fld>
            <a:endParaRPr lang="en-US" dirty="0"/>
          </a:p>
        </p:txBody>
      </p:sp>
    </p:spTree>
    <p:extLst>
      <p:ext uri="{BB962C8B-B14F-4D97-AF65-F5344CB8AC3E}">
        <p14:creationId xmlns:p14="http://schemas.microsoft.com/office/powerpoint/2010/main" val="3860290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Mutual expectations – what does each party agree to: </a:t>
            </a:r>
          </a:p>
          <a:p>
            <a:endParaRPr lang="en-US" baseline="0" dirty="0" smtClean="0"/>
          </a:p>
          <a:p>
            <a:r>
              <a:rPr lang="en-US" baseline="0" dirty="0" smtClean="0"/>
              <a:t>Comment about third-party metadata?  </a:t>
            </a:r>
          </a:p>
        </p:txBody>
      </p:sp>
      <p:sp>
        <p:nvSpPr>
          <p:cNvPr id="4" name="Slide Number Placeholder 3"/>
          <p:cNvSpPr>
            <a:spLocks noGrp="1"/>
          </p:cNvSpPr>
          <p:nvPr>
            <p:ph type="sldNum" sz="quarter" idx="10"/>
          </p:nvPr>
        </p:nvSpPr>
        <p:spPr/>
        <p:txBody>
          <a:bodyPr/>
          <a:lstStyle/>
          <a:p>
            <a:fld id="{619A9C3D-8ACD-D340-9EE7-3B639C1906D1}" type="slidenum">
              <a:rPr lang="en-US" smtClean="0"/>
              <a:pPr/>
              <a:t>55</a:t>
            </a:fld>
            <a:endParaRPr lang="en-US" dirty="0"/>
          </a:p>
        </p:txBody>
      </p:sp>
    </p:spTree>
    <p:extLst>
      <p:ext uri="{BB962C8B-B14F-4D97-AF65-F5344CB8AC3E}">
        <p14:creationId xmlns:p14="http://schemas.microsoft.com/office/powerpoint/2010/main" val="3860290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Mutual expectations – what does each party agree to: </a:t>
            </a:r>
          </a:p>
        </p:txBody>
      </p:sp>
      <p:sp>
        <p:nvSpPr>
          <p:cNvPr id="4" name="Slide Number Placeholder 3"/>
          <p:cNvSpPr>
            <a:spLocks noGrp="1"/>
          </p:cNvSpPr>
          <p:nvPr>
            <p:ph type="sldNum" sz="quarter" idx="10"/>
          </p:nvPr>
        </p:nvSpPr>
        <p:spPr/>
        <p:txBody>
          <a:bodyPr/>
          <a:lstStyle/>
          <a:p>
            <a:fld id="{619A9C3D-8ACD-D340-9EE7-3B639C1906D1}" type="slidenum">
              <a:rPr lang="en-US" smtClean="0"/>
              <a:pPr/>
              <a:t>56</a:t>
            </a:fld>
            <a:endParaRPr lang="en-US" dirty="0"/>
          </a:p>
        </p:txBody>
      </p:sp>
    </p:spTree>
    <p:extLst>
      <p:ext uri="{BB962C8B-B14F-4D97-AF65-F5344CB8AC3E}">
        <p14:creationId xmlns:p14="http://schemas.microsoft.com/office/powerpoint/2010/main" val="3860290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Question for audience members – think about your organization.  Do you know who would sign the MOU?  Is it you? </a:t>
            </a:r>
          </a:p>
          <a:p>
            <a:endParaRPr lang="en-US" baseline="0" dirty="0" smtClean="0"/>
          </a:p>
          <a:p>
            <a:r>
              <a:rPr lang="en-US" baseline="0" dirty="0" smtClean="0"/>
              <a:t>Add link to full MOU?  </a:t>
            </a:r>
          </a:p>
          <a:p>
            <a:r>
              <a:rPr lang="en-US" baseline="0" dirty="0" smtClean="0"/>
              <a:t/>
            </a:r>
            <a:br>
              <a:rPr lang="en-US" baseline="0" dirty="0" smtClean="0"/>
            </a:br>
            <a:r>
              <a:rPr lang="en-US" baseline="0" dirty="0" smtClean="0"/>
              <a:t>Transition – once you sign the MOU then one member from your organization can represent your institution on the MOHub Partners Council</a:t>
            </a:r>
          </a:p>
        </p:txBody>
      </p:sp>
      <p:sp>
        <p:nvSpPr>
          <p:cNvPr id="4" name="Slide Number Placeholder 3"/>
          <p:cNvSpPr>
            <a:spLocks noGrp="1"/>
          </p:cNvSpPr>
          <p:nvPr>
            <p:ph type="sldNum" sz="quarter" idx="10"/>
          </p:nvPr>
        </p:nvSpPr>
        <p:spPr/>
        <p:txBody>
          <a:bodyPr/>
          <a:lstStyle/>
          <a:p>
            <a:fld id="{619A9C3D-8ACD-D340-9EE7-3B639C1906D1}" type="slidenum">
              <a:rPr lang="en-US" smtClean="0"/>
              <a:pPr/>
              <a:t>57</a:t>
            </a:fld>
            <a:endParaRPr lang="en-US" dirty="0"/>
          </a:p>
        </p:txBody>
      </p:sp>
    </p:spTree>
    <p:extLst>
      <p:ext uri="{BB962C8B-B14F-4D97-AF65-F5344CB8AC3E}">
        <p14:creationId xmlns:p14="http://schemas.microsoft.com/office/powerpoint/2010/main" val="3860290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Record Must have</a:t>
            </a:r>
            <a:r>
              <a:rPr lang="en-US" baseline="0" dirty="0" smtClean="0"/>
              <a:t> These Five Fields </a:t>
            </a:r>
            <a:endParaRPr lang="en-US" dirty="0"/>
          </a:p>
        </p:txBody>
      </p:sp>
      <p:sp>
        <p:nvSpPr>
          <p:cNvPr id="4" name="Slide Number Placeholder 3"/>
          <p:cNvSpPr>
            <a:spLocks noGrp="1"/>
          </p:cNvSpPr>
          <p:nvPr>
            <p:ph type="sldNum" sz="quarter" idx="10"/>
          </p:nvPr>
        </p:nvSpPr>
        <p:spPr/>
        <p:txBody>
          <a:bodyPr/>
          <a:lstStyle/>
          <a:p>
            <a:fld id="{21D8809F-9BDF-457E-B7C9-4E5149210CB2}" type="slidenum">
              <a:rPr lang="en-US" smtClean="0"/>
              <a:pPr/>
              <a:t>60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I think this slide may be better on a postcard handout? </a:t>
            </a:r>
          </a:p>
          <a:p>
            <a:endParaRPr lang="en-US" baseline="0" dirty="0" smtClean="0"/>
          </a:p>
          <a:p>
            <a:r>
              <a:rPr lang="en-US" baseline="0" dirty="0" smtClean="0"/>
              <a:t>May want to look at table  about North Carolina’s service hub -- in http://www.dlib.org/dlib/july14/gregory/07gregory.html</a:t>
            </a:r>
          </a:p>
          <a:p>
            <a:endParaRPr lang="en-US" baseline="0" dirty="0" smtClean="0"/>
          </a:p>
          <a:p>
            <a:endParaRPr lang="en-US" dirty="0" smtClean="0"/>
          </a:p>
          <a:p>
            <a:r>
              <a:rPr lang="en-US" dirty="0" smtClean="0"/>
              <a:t>Photo</a:t>
            </a:r>
            <a:r>
              <a:rPr lang="en-US" baseline="0" dirty="0" smtClean="0"/>
              <a:t> and contact information?  Mimic slide of MOU – two folks connecting.  Here you want technical leads connecting with David</a:t>
            </a:r>
            <a:endParaRPr lang="en-US" dirty="0"/>
          </a:p>
        </p:txBody>
      </p:sp>
      <p:sp>
        <p:nvSpPr>
          <p:cNvPr id="4" name="Slide Number Placeholder 3"/>
          <p:cNvSpPr>
            <a:spLocks noGrp="1"/>
          </p:cNvSpPr>
          <p:nvPr>
            <p:ph type="sldNum" sz="quarter" idx="10"/>
          </p:nvPr>
        </p:nvSpPr>
        <p:spPr/>
        <p:txBody>
          <a:bodyPr/>
          <a:lstStyle/>
          <a:p>
            <a:fld id="{619A9C3D-8ACD-D340-9EE7-3B639C1906D1}" type="slidenum">
              <a:rPr lang="en-US" smtClean="0"/>
              <a:pPr/>
              <a:t>61</a:t>
            </a:fld>
            <a:endParaRPr lang="en-US" dirty="0"/>
          </a:p>
        </p:txBody>
      </p:sp>
    </p:spTree>
    <p:extLst>
      <p:ext uri="{BB962C8B-B14F-4D97-AF65-F5344CB8AC3E}">
        <p14:creationId xmlns:p14="http://schemas.microsoft.com/office/powerpoint/2010/main" val="3860290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Question for audience members – think about your organization.  Do you know who knows the answers to the technical questions? Is it you? </a:t>
            </a:r>
          </a:p>
        </p:txBody>
      </p:sp>
      <p:sp>
        <p:nvSpPr>
          <p:cNvPr id="4" name="Slide Number Placeholder 3"/>
          <p:cNvSpPr>
            <a:spLocks noGrp="1"/>
          </p:cNvSpPr>
          <p:nvPr>
            <p:ph type="sldNum" sz="quarter" idx="10"/>
          </p:nvPr>
        </p:nvSpPr>
        <p:spPr/>
        <p:txBody>
          <a:bodyPr/>
          <a:lstStyle/>
          <a:p>
            <a:fld id="{619A9C3D-8ACD-D340-9EE7-3B639C1906D1}" type="slidenum">
              <a:rPr lang="en-US" smtClean="0"/>
              <a:pPr/>
              <a:t>62</a:t>
            </a:fld>
            <a:endParaRPr lang="en-US" dirty="0"/>
          </a:p>
        </p:txBody>
      </p:sp>
    </p:spTree>
    <p:extLst>
      <p:ext uri="{BB962C8B-B14F-4D97-AF65-F5344CB8AC3E}">
        <p14:creationId xmlns:p14="http://schemas.microsoft.com/office/powerpoint/2010/main" val="3860290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Partner or member? </a:t>
            </a:r>
          </a:p>
          <a:p>
            <a:r>
              <a:rPr lang="en-US" dirty="0" smtClean="0"/>
              <a:t>Not sure</a:t>
            </a:r>
            <a:r>
              <a:rPr lang="en-US" baseline="0" dirty="0" smtClean="0"/>
              <a:t> on the third bullet point</a:t>
            </a:r>
          </a:p>
          <a:p>
            <a:endParaRPr lang="en-US" baseline="0" dirty="0" smtClean="0"/>
          </a:p>
          <a:p>
            <a:r>
              <a:rPr lang="en-US" baseline="0" dirty="0" smtClean="0"/>
              <a:t>I’m not sure on the order of this slide – may want MOU, Technical feasibilty and then send metadata/partners council</a:t>
            </a:r>
            <a:endParaRPr lang="en-US" dirty="0"/>
          </a:p>
        </p:txBody>
      </p:sp>
      <p:sp>
        <p:nvSpPr>
          <p:cNvPr id="4" name="Slide Number Placeholder 3"/>
          <p:cNvSpPr>
            <a:spLocks noGrp="1"/>
          </p:cNvSpPr>
          <p:nvPr>
            <p:ph type="sldNum" sz="quarter" idx="10"/>
          </p:nvPr>
        </p:nvSpPr>
        <p:spPr/>
        <p:txBody>
          <a:bodyPr/>
          <a:lstStyle/>
          <a:p>
            <a:fld id="{21D8809F-9BDF-457E-B7C9-4E5149210CB2}" type="slidenum">
              <a:rPr lang="en-US" smtClean="0"/>
              <a:pPr/>
              <a:t>67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0" dirty="0" smtClean="0"/>
          </a:p>
          <a:p>
            <a:pPr eaLnBrk="1" hangingPunct="1">
              <a:spcBef>
                <a:spcPct val="0"/>
              </a:spcBef>
            </a:pPr>
            <a:r>
              <a:rPr lang="en-US" altLang="en-US" b="0" dirty="0" smtClean="0"/>
              <a:t>For</a:t>
            </a:r>
            <a:r>
              <a:rPr lang="en-US" altLang="en-US" b="0" baseline="0" dirty="0" smtClean="0"/>
              <a:t> large institutions with 250,000 or more unique metadata records – DPLA works with them directly.  This can be an option if your institution is large enough. </a:t>
            </a:r>
          </a:p>
          <a:p>
            <a:pPr eaLnBrk="1" hangingPunct="1">
              <a:spcBef>
                <a:spcPct val="0"/>
              </a:spcBef>
            </a:pPr>
            <a:endParaRPr lang="en-US" altLang="en-US" dirty="0" smtClean="0"/>
          </a:p>
          <a:p>
            <a:pPr eaLnBrk="1" hangingPunct="1">
              <a:spcBef>
                <a:spcPct val="0"/>
              </a:spcBef>
            </a:pPr>
            <a:r>
              <a:rPr lang="en-US" altLang="en-US" dirty="0" smtClean="0"/>
              <a:t>The </a:t>
            </a:r>
            <a:r>
              <a:rPr lang="en-US" altLang="en-US" b="1" dirty="0" smtClean="0"/>
              <a:t>Content hubs </a:t>
            </a:r>
            <a:r>
              <a:rPr lang="en-US" altLang="en-US" dirty="0" smtClean="0"/>
              <a:t>are large digital libraries, museums, archives, or repositories that maintain a one-to-one relationship with the DPLA.  Content hubs, as a general rule, provide more than 250,000 unique metadata records that resolve to digital objects (online texts, photographs, manuscript material, art work, etc.) to the DPLA, and commit to maintaining and editing those records as needed.</a:t>
            </a:r>
          </a:p>
          <a:p>
            <a:pPr eaLnBrk="1" hangingPunct="1">
              <a:spcBef>
                <a:spcPct val="0"/>
              </a:spcBef>
            </a:pPr>
            <a:endParaRPr lang="en-US" altLang="en-US" dirty="0" smtClean="0"/>
          </a:p>
          <a:p>
            <a:pPr eaLnBrk="1" hangingPunct="1">
              <a:spcBef>
                <a:spcPct val="0"/>
              </a:spcBef>
            </a:pPr>
            <a:r>
              <a:rPr lang="en-US" altLang="en-US" dirty="0" smtClean="0"/>
              <a:t>Content hubs include the following institutions:</a:t>
            </a:r>
          </a:p>
          <a:p>
            <a:pPr eaLnBrk="1" hangingPunct="1">
              <a:spcBef>
                <a:spcPct val="0"/>
              </a:spcBef>
            </a:pPr>
            <a:endParaRPr lang="en-US" altLang="en-US" dirty="0" smtClean="0"/>
          </a:p>
          <a:p>
            <a:pPr lvl="1" eaLnBrk="1" hangingPunct="1">
              <a:spcBef>
                <a:spcPct val="0"/>
              </a:spcBef>
              <a:buFontTx/>
              <a:buChar char="•"/>
            </a:pPr>
            <a:r>
              <a:rPr lang="en-US" altLang="en-US" dirty="0" smtClean="0"/>
              <a:t>ARTstor</a:t>
            </a:r>
          </a:p>
          <a:p>
            <a:pPr lvl="1" eaLnBrk="1" hangingPunct="1">
              <a:spcBef>
                <a:spcPct val="0"/>
              </a:spcBef>
              <a:buFontTx/>
              <a:buChar char="•"/>
            </a:pPr>
            <a:r>
              <a:rPr lang="en-US" altLang="en-US" dirty="0" smtClean="0"/>
              <a:t>Biodiversity  Heritage Library</a:t>
            </a:r>
          </a:p>
          <a:p>
            <a:pPr lvl="1" eaLnBrk="1" hangingPunct="1">
              <a:spcBef>
                <a:spcPct val="0"/>
              </a:spcBef>
              <a:buFontTx/>
              <a:buChar char="•"/>
            </a:pPr>
            <a:r>
              <a:rPr lang="en-US" altLang="en-US" dirty="0" smtClean="0"/>
              <a:t>David Rumsey Map Collection</a:t>
            </a:r>
          </a:p>
          <a:p>
            <a:pPr lvl="1" eaLnBrk="1" hangingPunct="1">
              <a:spcBef>
                <a:spcPct val="0"/>
              </a:spcBef>
              <a:buFontTx/>
              <a:buChar char="•"/>
            </a:pPr>
            <a:r>
              <a:rPr lang="en-US" altLang="en-US" dirty="0" smtClean="0"/>
              <a:t>Harvard Library</a:t>
            </a:r>
          </a:p>
          <a:p>
            <a:pPr lvl="1" eaLnBrk="1" hangingPunct="1">
              <a:spcBef>
                <a:spcPct val="0"/>
              </a:spcBef>
              <a:buFontTx/>
              <a:buChar char="•"/>
            </a:pPr>
            <a:r>
              <a:rPr lang="en-US" altLang="en-US" dirty="0" smtClean="0"/>
              <a:t>HathiTrust Digital Library</a:t>
            </a:r>
          </a:p>
          <a:p>
            <a:pPr lvl="1" eaLnBrk="1" hangingPunct="1">
              <a:spcBef>
                <a:spcPct val="0"/>
              </a:spcBef>
              <a:buFontTx/>
              <a:buChar char="•"/>
            </a:pPr>
            <a:r>
              <a:rPr lang="en-US" altLang="en-US" dirty="0" smtClean="0"/>
              <a:t>National Archives and Records Administration (NARA)</a:t>
            </a:r>
          </a:p>
          <a:p>
            <a:pPr lvl="1" eaLnBrk="1" hangingPunct="1">
              <a:spcBef>
                <a:spcPct val="0"/>
              </a:spcBef>
              <a:buFontTx/>
              <a:buChar char="•"/>
            </a:pPr>
            <a:r>
              <a:rPr lang="en-US" altLang="en-US" dirty="0" smtClean="0"/>
              <a:t>New York Public Library</a:t>
            </a:r>
          </a:p>
          <a:p>
            <a:pPr lvl="1" eaLnBrk="1" hangingPunct="1">
              <a:spcBef>
                <a:spcPct val="0"/>
              </a:spcBef>
              <a:buFontTx/>
              <a:buChar char="•"/>
            </a:pPr>
            <a:r>
              <a:rPr lang="en-US" altLang="en-US" dirty="0" smtClean="0"/>
              <a:t>Smithsonian Institution</a:t>
            </a:r>
          </a:p>
          <a:p>
            <a:pPr lvl="1" eaLnBrk="1" hangingPunct="1">
              <a:spcBef>
                <a:spcPct val="0"/>
              </a:spcBef>
              <a:buFontTx/>
              <a:buChar char="•"/>
            </a:pPr>
            <a:r>
              <a:rPr lang="en-US" altLang="en-US" dirty="0" smtClean="0"/>
              <a:t>University of Illinois at Urbana-Champaign</a:t>
            </a:r>
          </a:p>
          <a:p>
            <a:pPr lvl="1" eaLnBrk="1" hangingPunct="1">
              <a:spcBef>
                <a:spcPct val="0"/>
              </a:spcBef>
              <a:buFontTx/>
              <a:buChar char="•"/>
            </a:pPr>
            <a:r>
              <a:rPr lang="en-US" altLang="en-US" dirty="0" smtClean="0"/>
              <a:t>University of Virginia</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N W3" charset="-128"/>
                <a:sym typeface="Gill Sans" charset="0"/>
              </a:defRPr>
            </a:lvl1pPr>
            <a:lvl2pPr marL="37929628" indent="-37472453" eaLnBrk="0" hangingPunct="0">
              <a:defRPr sz="4000">
                <a:solidFill>
                  <a:srgbClr val="000000"/>
                </a:solidFill>
                <a:latin typeface="Gill Sans" charset="0"/>
                <a:ea typeface="ヒラギノ角ゴ ProN W3" charset="-128"/>
                <a:sym typeface="Gill Sans" charset="0"/>
              </a:defRPr>
            </a:lvl2pPr>
            <a:lvl3pPr eaLnBrk="0" hangingPunct="0">
              <a:defRPr sz="4000">
                <a:solidFill>
                  <a:srgbClr val="000000"/>
                </a:solidFill>
                <a:latin typeface="Gill Sans" charset="0"/>
                <a:ea typeface="ヒラギノ角ゴ ProN W3" charset="-128"/>
                <a:sym typeface="Gill Sans" charset="0"/>
              </a:defRPr>
            </a:lvl3pPr>
            <a:lvl4pPr eaLnBrk="0" hangingPunct="0">
              <a:defRPr sz="4000">
                <a:solidFill>
                  <a:srgbClr val="000000"/>
                </a:solidFill>
                <a:latin typeface="Gill Sans" charset="0"/>
                <a:ea typeface="ヒラギノ角ゴ ProN W3" charset="-128"/>
                <a:sym typeface="Gill Sans" charset="0"/>
              </a:defRPr>
            </a:lvl4pPr>
            <a:lvl5pPr eaLnBrk="0" hangingPunct="0">
              <a:defRPr sz="4000">
                <a:solidFill>
                  <a:srgbClr val="000000"/>
                </a:solidFill>
                <a:latin typeface="Gill Sans" charset="0"/>
                <a:ea typeface="ヒラギノ角ゴ ProN W3" charset="-128"/>
                <a:sym typeface="Gill Sans" charset="0"/>
              </a:defRPr>
            </a:lvl5pPr>
            <a:lvl6pPr marL="457175" eaLnBrk="0" fontAlgn="base" hangingPunct="0">
              <a:spcBef>
                <a:spcPct val="0"/>
              </a:spcBef>
              <a:spcAft>
                <a:spcPct val="0"/>
              </a:spcAft>
              <a:defRPr sz="4000">
                <a:solidFill>
                  <a:srgbClr val="000000"/>
                </a:solidFill>
                <a:latin typeface="Gill Sans" charset="0"/>
                <a:ea typeface="ヒラギノ角ゴ ProN W3" charset="-128"/>
                <a:sym typeface="Gill Sans" charset="0"/>
              </a:defRPr>
            </a:lvl6pPr>
            <a:lvl7pPr marL="914350" eaLnBrk="0" fontAlgn="base" hangingPunct="0">
              <a:spcBef>
                <a:spcPct val="0"/>
              </a:spcBef>
              <a:spcAft>
                <a:spcPct val="0"/>
              </a:spcAft>
              <a:defRPr sz="4000">
                <a:solidFill>
                  <a:srgbClr val="000000"/>
                </a:solidFill>
                <a:latin typeface="Gill Sans" charset="0"/>
                <a:ea typeface="ヒラギノ角ゴ ProN W3" charset="-128"/>
                <a:sym typeface="Gill Sans" charset="0"/>
              </a:defRPr>
            </a:lvl7pPr>
            <a:lvl8pPr marL="1371524" eaLnBrk="0" fontAlgn="base" hangingPunct="0">
              <a:spcBef>
                <a:spcPct val="0"/>
              </a:spcBef>
              <a:spcAft>
                <a:spcPct val="0"/>
              </a:spcAft>
              <a:defRPr sz="4000">
                <a:solidFill>
                  <a:srgbClr val="000000"/>
                </a:solidFill>
                <a:latin typeface="Gill Sans" charset="0"/>
                <a:ea typeface="ヒラギノ角ゴ ProN W3" charset="-128"/>
                <a:sym typeface="Gill Sans" charset="0"/>
              </a:defRPr>
            </a:lvl8pPr>
            <a:lvl9pPr marL="1828699" eaLnBrk="0" fontAlgn="base" hangingPunct="0">
              <a:spcBef>
                <a:spcPct val="0"/>
              </a:spcBef>
              <a:spcAft>
                <a:spcPct val="0"/>
              </a:spcAft>
              <a:defRPr sz="4000">
                <a:solidFill>
                  <a:srgbClr val="000000"/>
                </a:solidFill>
                <a:latin typeface="Gill Sans" charset="0"/>
                <a:ea typeface="ヒラギノ角ゴ ProN W3" charset="-128"/>
                <a:sym typeface="Gill Sans" charset="0"/>
              </a:defRPr>
            </a:lvl9pPr>
          </a:lstStyle>
          <a:p>
            <a:pPr eaLnBrk="1" hangingPunct="1"/>
            <a:fld id="{7B16E2F2-EAA0-47F1-A0F3-28000BF9C80F}" type="slidenum">
              <a:rPr lang="en-US" altLang="en-US" sz="1200"/>
              <a:pPr eaLnBrk="1" hangingPunct="1"/>
              <a:t>12</a:t>
            </a:fld>
            <a:endParaRPr lang="en-US"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Partner or member? </a:t>
            </a:r>
          </a:p>
          <a:p>
            <a:r>
              <a:rPr lang="en-US" dirty="0" smtClean="0"/>
              <a:t>Not sure</a:t>
            </a:r>
            <a:r>
              <a:rPr lang="en-US" baseline="0" dirty="0" smtClean="0"/>
              <a:t> on the third bullet point</a:t>
            </a:r>
          </a:p>
          <a:p>
            <a:endParaRPr lang="en-US" baseline="0" dirty="0" smtClean="0"/>
          </a:p>
          <a:p>
            <a:r>
              <a:rPr lang="en-US" baseline="0" dirty="0" smtClean="0"/>
              <a:t>I’m not sure on the order of this slide – may want MOU, Technical feasibilty and then send metadata/partners council</a:t>
            </a:r>
            <a:endParaRPr lang="en-US" dirty="0"/>
          </a:p>
        </p:txBody>
      </p:sp>
      <p:sp>
        <p:nvSpPr>
          <p:cNvPr id="4" name="Slide Number Placeholder 3"/>
          <p:cNvSpPr>
            <a:spLocks noGrp="1"/>
          </p:cNvSpPr>
          <p:nvPr>
            <p:ph type="sldNum" sz="quarter" idx="10"/>
          </p:nvPr>
        </p:nvSpPr>
        <p:spPr/>
        <p:txBody>
          <a:bodyPr/>
          <a:lstStyle/>
          <a:p>
            <a:fld id="{21D8809F-9BDF-457E-B7C9-4E5149210CB2}" type="slidenum">
              <a:rPr lang="en-US" smtClean="0"/>
              <a:pPr/>
              <a:t>68</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Missouri Hub is an aggregator</a:t>
            </a:r>
          </a:p>
          <a:p>
            <a:pPr lvl="1"/>
            <a:r>
              <a:rPr lang="en-US" dirty="0" smtClean="0"/>
              <a:t>Onramp to DPLA</a:t>
            </a:r>
          </a:p>
          <a:p>
            <a:pPr lvl="1"/>
            <a:r>
              <a:rPr lang="en-US" dirty="0" smtClean="0"/>
              <a:t>Pulls content from MDH as well as other repositories within MO that are not in MDH</a:t>
            </a:r>
          </a:p>
          <a:p>
            <a:pPr lvl="1"/>
            <a:r>
              <a:rPr lang="en-US" dirty="0" smtClean="0"/>
              <a:t>Aggregator is a silent utility without a user interface</a:t>
            </a:r>
          </a:p>
          <a:p>
            <a:endParaRPr lang="en-US" dirty="0"/>
          </a:p>
        </p:txBody>
      </p:sp>
      <p:sp>
        <p:nvSpPr>
          <p:cNvPr id="4" name="Slide Number Placeholder 3"/>
          <p:cNvSpPr>
            <a:spLocks noGrp="1"/>
          </p:cNvSpPr>
          <p:nvPr>
            <p:ph type="sldNum" sz="quarter" idx="10"/>
          </p:nvPr>
        </p:nvSpPr>
        <p:spPr/>
        <p:txBody>
          <a:bodyPr/>
          <a:lstStyle/>
          <a:p>
            <a:fld id="{619A9C3D-8ACD-D340-9EE7-3B639C1906D1}" type="slidenum">
              <a:rPr lang="en-US" smtClean="0"/>
              <a:t>69</a:t>
            </a:fld>
            <a:endParaRPr lang="en-US"/>
          </a:p>
        </p:txBody>
      </p:sp>
    </p:spTree>
    <p:extLst>
      <p:ext uri="{BB962C8B-B14F-4D97-AF65-F5344CB8AC3E}">
        <p14:creationId xmlns:p14="http://schemas.microsoft.com/office/powerpoint/2010/main" val="1845845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N W3" charset="-128"/>
                <a:sym typeface="Gill Sans" charset="0"/>
              </a:defRPr>
            </a:lvl1pPr>
            <a:lvl2pPr marL="742950" indent="-285750" eaLnBrk="0" hangingPunct="0">
              <a:defRPr sz="4000">
                <a:solidFill>
                  <a:srgbClr val="000000"/>
                </a:solidFill>
                <a:latin typeface="Gill Sans" charset="0"/>
                <a:ea typeface="ヒラギノ角ゴ ProN W3" charset="-128"/>
                <a:sym typeface="Gill Sans" charset="0"/>
              </a:defRPr>
            </a:lvl2pPr>
            <a:lvl3pPr marL="1143000" indent="-228600" eaLnBrk="0" hangingPunct="0">
              <a:defRPr sz="4000">
                <a:solidFill>
                  <a:srgbClr val="000000"/>
                </a:solidFill>
                <a:latin typeface="Gill Sans" charset="0"/>
                <a:ea typeface="ヒラギノ角ゴ ProN W3" charset="-128"/>
                <a:sym typeface="Gill Sans" charset="0"/>
              </a:defRPr>
            </a:lvl3pPr>
            <a:lvl4pPr marL="1600200" indent="-228600" eaLnBrk="0" hangingPunct="0">
              <a:defRPr sz="4000">
                <a:solidFill>
                  <a:srgbClr val="000000"/>
                </a:solidFill>
                <a:latin typeface="Gill Sans" charset="0"/>
                <a:ea typeface="ヒラギノ角ゴ ProN W3" charset="-128"/>
                <a:sym typeface="Gill Sans" charset="0"/>
              </a:defRPr>
            </a:lvl4pPr>
            <a:lvl5pPr marL="2057400" indent="-228600" eaLnBrk="0" hangingPunct="0">
              <a:defRPr sz="40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N W3" charset="-128"/>
                <a:sym typeface="Gill Sans" charset="0"/>
              </a:defRPr>
            </a:lvl9pPr>
          </a:lstStyle>
          <a:p>
            <a:pPr eaLnBrk="1" hangingPunct="1"/>
            <a:fld id="{67CCBE62-9F2A-4A24-9D13-73A100947C5F}" type="slidenum">
              <a:rPr lang="en-US" altLang="en-US" sz="1200" smtClean="0"/>
              <a:pPr eaLnBrk="1" hangingPunct="1"/>
              <a:t>71</a:t>
            </a:fld>
            <a:endParaRPr lang="en-US" altLang="en-US" sz="12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N W3" charset="-128"/>
                <a:sym typeface="Gill Sans" charset="0"/>
              </a:defRPr>
            </a:lvl1pPr>
            <a:lvl2pPr marL="742950" indent="-285750" eaLnBrk="0" hangingPunct="0">
              <a:defRPr sz="4000">
                <a:solidFill>
                  <a:srgbClr val="000000"/>
                </a:solidFill>
                <a:latin typeface="Gill Sans" charset="0"/>
                <a:ea typeface="ヒラギノ角ゴ ProN W3" charset="-128"/>
                <a:sym typeface="Gill Sans" charset="0"/>
              </a:defRPr>
            </a:lvl2pPr>
            <a:lvl3pPr marL="1143000" indent="-228600" eaLnBrk="0" hangingPunct="0">
              <a:defRPr sz="4000">
                <a:solidFill>
                  <a:srgbClr val="000000"/>
                </a:solidFill>
                <a:latin typeface="Gill Sans" charset="0"/>
                <a:ea typeface="ヒラギノ角ゴ ProN W3" charset="-128"/>
                <a:sym typeface="Gill Sans" charset="0"/>
              </a:defRPr>
            </a:lvl3pPr>
            <a:lvl4pPr marL="1600200" indent="-228600" eaLnBrk="0" hangingPunct="0">
              <a:defRPr sz="4000">
                <a:solidFill>
                  <a:srgbClr val="000000"/>
                </a:solidFill>
                <a:latin typeface="Gill Sans" charset="0"/>
                <a:ea typeface="ヒラギノ角ゴ ProN W3" charset="-128"/>
                <a:sym typeface="Gill Sans" charset="0"/>
              </a:defRPr>
            </a:lvl4pPr>
            <a:lvl5pPr marL="2057400" indent="-228600" eaLnBrk="0" hangingPunct="0">
              <a:defRPr sz="40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N W3" charset="-128"/>
                <a:sym typeface="Gill Sans" charset="0"/>
              </a:defRPr>
            </a:lvl9pPr>
          </a:lstStyle>
          <a:p>
            <a:pPr eaLnBrk="1" hangingPunct="1"/>
            <a:fld id="{67CCBE62-9F2A-4A24-9D13-73A100947C5F}" type="slidenum">
              <a:rPr lang="en-US" altLang="en-US" sz="1200" smtClean="0"/>
              <a:pPr eaLnBrk="1" hangingPunct="1"/>
              <a:t>72</a:t>
            </a:fld>
            <a:endParaRPr lang="en-US" altLang="en-US"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DPLA </a:t>
            </a:r>
            <a:r>
              <a:rPr lang="en-US" b="1" dirty="0" smtClean="0"/>
              <a:t>Service hubs </a:t>
            </a:r>
            <a:r>
              <a:rPr lang="en-US" dirty="0" smtClean="0"/>
              <a:t>are state or regional digital libraries that aggregate information about digital objects from libraries, archives, museums, and other cultural heritage institutions within its given state or region. Each Service hub offers its state or regional partners a full menu of standardized digital services, including digitization, metadata assistance and training, data aggregation and storage services, as well as locally hosted community outreach programs, bringing users in contact with digital content of local relevance.</a:t>
            </a:r>
          </a:p>
          <a:p>
            <a:pPr eaLnBrk="1" hangingPunct="1">
              <a:spcBef>
                <a:spcPct val="0"/>
              </a:spcBef>
            </a:pPr>
            <a:endParaRPr lang="en-US" dirty="0" smtClean="0"/>
          </a:p>
          <a:p>
            <a:pPr eaLnBrk="1" hangingPunct="1">
              <a:spcBef>
                <a:spcPct val="0"/>
              </a:spcBef>
            </a:pPr>
            <a:r>
              <a:rPr lang="en-US" dirty="0" smtClean="0"/>
              <a:t>You can view a complete, up-to-date list of all DPLA Service Hubs at http://dp.la/info/hubs/. </a:t>
            </a:r>
          </a:p>
          <a:p>
            <a:pPr lvl="1" eaLnBrk="1" hangingPunct="1">
              <a:spcBef>
                <a:spcPct val="0"/>
              </a:spcBef>
              <a:buFontTx/>
              <a:buChar char="•"/>
            </a:pPr>
            <a:endParaRPr lang="en-US" dirty="0" smtClean="0"/>
          </a:p>
          <a:p>
            <a:pPr eaLnBrk="1" hangingPunct="1">
              <a:spcBef>
                <a:spcPct val="0"/>
              </a:spcBef>
              <a:buFontTx/>
              <a:buChar char="•"/>
            </a:pPr>
            <a:endParaRPr lang="en-US" dirty="0" smtClean="0"/>
          </a:p>
        </p:txBody>
      </p:sp>
      <p:sp>
        <p:nvSpPr>
          <p:cNvPr id="38915" name="Slide Number Placeholder 3"/>
          <p:cNvSpPr>
            <a:spLocks noGrp="1"/>
          </p:cNvSpPr>
          <p:nvPr>
            <p:ph type="sldNum" sz="quarter" idx="5"/>
          </p:nvPr>
        </p:nvSpPr>
        <p:spPr bwMode="auto">
          <a:noFill/>
          <a:ln>
            <a:miter lim="800000"/>
            <a:headEnd/>
            <a:tailEnd/>
          </a:ln>
        </p:spPr>
        <p:txBody>
          <a:bodyPr/>
          <a:lstStyle/>
          <a:p>
            <a:fld id="{E5BA5408-493F-4C82-8A71-4833F6499043}" type="slidenum">
              <a:rPr lang="en-US"/>
              <a:pPr/>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critical is the Export bubble to</a:t>
            </a:r>
            <a:r>
              <a:rPr lang="en-US" baseline="0" dirty="0" smtClean="0"/>
              <a:t> this diagram?</a:t>
            </a:r>
          </a:p>
          <a:p>
            <a:r>
              <a:rPr lang="en-US" baseline="0" dirty="0" smtClean="0"/>
              <a:t>This is a recreation of the diagram in the DPLA strategic plan p. 15  http://dp.la/info/wp-content/uploads/2015/01/DPLA-StrategicPlan_2015-2017-Jan7.pdf</a:t>
            </a:r>
          </a:p>
          <a:p>
            <a:endParaRPr lang="en-US" dirty="0"/>
          </a:p>
        </p:txBody>
      </p:sp>
      <p:sp>
        <p:nvSpPr>
          <p:cNvPr id="4" name="Slide Number Placeholder 3"/>
          <p:cNvSpPr>
            <a:spLocks noGrp="1"/>
          </p:cNvSpPr>
          <p:nvPr>
            <p:ph type="sldNum" sz="quarter" idx="10"/>
          </p:nvPr>
        </p:nvSpPr>
        <p:spPr/>
        <p:txBody>
          <a:bodyPr/>
          <a:lstStyle/>
          <a:p>
            <a:fld id="{21D8809F-9BDF-457E-B7C9-4E5149210CB2}" type="slidenum">
              <a:rPr lang="en-US" smtClean="0"/>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DPLA</a:t>
            </a:r>
            <a:r>
              <a:rPr lang="en-US" baseline="0" dirty="0" smtClean="0"/>
              <a:t>  is a METADATA repository.  It does not host digital assets </a:t>
            </a:r>
            <a:endParaRPr lang="en-US" dirty="0" smtClean="0"/>
          </a:p>
          <a:p>
            <a:r>
              <a:rPr lang="en-US" dirty="0" smtClean="0"/>
              <a:t>How critical is the Export bubble to</a:t>
            </a:r>
            <a:r>
              <a:rPr lang="en-US" baseline="0" dirty="0" smtClean="0"/>
              <a:t> this diagram?</a:t>
            </a:r>
          </a:p>
          <a:p>
            <a:r>
              <a:rPr lang="en-US" baseline="0" dirty="0" smtClean="0"/>
              <a:t>This is a recreation of the diagram in the DPLA strategic plan p. 15  http://dp.la/info/wp-content/uploads/2015/01/DPLA-StrategicPlan_2015-2017-Jan7.pdf</a:t>
            </a:r>
          </a:p>
          <a:p>
            <a:endParaRPr lang="en-US" dirty="0"/>
          </a:p>
        </p:txBody>
      </p:sp>
      <p:sp>
        <p:nvSpPr>
          <p:cNvPr id="4" name="Slide Number Placeholder 3"/>
          <p:cNvSpPr>
            <a:spLocks noGrp="1"/>
          </p:cNvSpPr>
          <p:nvPr>
            <p:ph type="sldNum" sz="quarter" idx="10"/>
          </p:nvPr>
        </p:nvSpPr>
        <p:spPr/>
        <p:txBody>
          <a:bodyPr/>
          <a:lstStyle/>
          <a:p>
            <a:fld id="{21D8809F-9BDF-457E-B7C9-4E5149210CB2}" type="slidenum">
              <a:rPr lang="en-US" smtClean="0"/>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 help visualize the relationship between the different pieces of the </a:t>
            </a:r>
            <a:r>
              <a:rPr lang="en-US" altLang="en-US" b="1" dirty="0" smtClean="0"/>
              <a:t>Service hub relationship</a:t>
            </a:r>
            <a:r>
              <a:rPr lang="en-US" altLang="en-US" dirty="0" smtClean="0"/>
              <a:t>, one can imagine your local historical society or public library as a pond, containing in it unique, valuable cultural content. These ponds send their content through tributaries to the lakes, the DPLA Service hubs, which aggregate data from the various cultural heritage institutions across their state or region, the ponds. The Service hubs then feed this content through rivers to the ocean, the DPLA.</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rgbClr val="000000"/>
                </a:solidFill>
                <a:latin typeface="Gill Sans" charset="0"/>
                <a:ea typeface="ヒラギノ角ゴ ProN W3" charset="-128"/>
                <a:sym typeface="Gill Sans" charset="0"/>
              </a:defRPr>
            </a:lvl1pPr>
            <a:lvl2pPr marL="37929628" indent="-37472453" eaLnBrk="0" hangingPunct="0">
              <a:defRPr sz="4000">
                <a:solidFill>
                  <a:srgbClr val="000000"/>
                </a:solidFill>
                <a:latin typeface="Gill Sans" charset="0"/>
                <a:ea typeface="ヒラギノ角ゴ ProN W3" charset="-128"/>
                <a:sym typeface="Gill Sans" charset="0"/>
              </a:defRPr>
            </a:lvl2pPr>
            <a:lvl3pPr eaLnBrk="0" hangingPunct="0">
              <a:defRPr sz="4000">
                <a:solidFill>
                  <a:srgbClr val="000000"/>
                </a:solidFill>
                <a:latin typeface="Gill Sans" charset="0"/>
                <a:ea typeface="ヒラギノ角ゴ ProN W3" charset="-128"/>
                <a:sym typeface="Gill Sans" charset="0"/>
              </a:defRPr>
            </a:lvl3pPr>
            <a:lvl4pPr eaLnBrk="0" hangingPunct="0">
              <a:defRPr sz="4000">
                <a:solidFill>
                  <a:srgbClr val="000000"/>
                </a:solidFill>
                <a:latin typeface="Gill Sans" charset="0"/>
                <a:ea typeface="ヒラギノ角ゴ ProN W3" charset="-128"/>
                <a:sym typeface="Gill Sans" charset="0"/>
              </a:defRPr>
            </a:lvl4pPr>
            <a:lvl5pPr eaLnBrk="0" hangingPunct="0">
              <a:defRPr sz="4000">
                <a:solidFill>
                  <a:srgbClr val="000000"/>
                </a:solidFill>
                <a:latin typeface="Gill Sans" charset="0"/>
                <a:ea typeface="ヒラギノ角ゴ ProN W3" charset="-128"/>
                <a:sym typeface="Gill Sans" charset="0"/>
              </a:defRPr>
            </a:lvl5pPr>
            <a:lvl6pPr marL="457175" eaLnBrk="0" fontAlgn="base" hangingPunct="0">
              <a:spcBef>
                <a:spcPct val="0"/>
              </a:spcBef>
              <a:spcAft>
                <a:spcPct val="0"/>
              </a:spcAft>
              <a:defRPr sz="4000">
                <a:solidFill>
                  <a:srgbClr val="000000"/>
                </a:solidFill>
                <a:latin typeface="Gill Sans" charset="0"/>
                <a:ea typeface="ヒラギノ角ゴ ProN W3" charset="-128"/>
                <a:sym typeface="Gill Sans" charset="0"/>
              </a:defRPr>
            </a:lvl6pPr>
            <a:lvl7pPr marL="914350" eaLnBrk="0" fontAlgn="base" hangingPunct="0">
              <a:spcBef>
                <a:spcPct val="0"/>
              </a:spcBef>
              <a:spcAft>
                <a:spcPct val="0"/>
              </a:spcAft>
              <a:defRPr sz="4000">
                <a:solidFill>
                  <a:srgbClr val="000000"/>
                </a:solidFill>
                <a:latin typeface="Gill Sans" charset="0"/>
                <a:ea typeface="ヒラギノ角ゴ ProN W3" charset="-128"/>
                <a:sym typeface="Gill Sans" charset="0"/>
              </a:defRPr>
            </a:lvl7pPr>
            <a:lvl8pPr marL="1371524" eaLnBrk="0" fontAlgn="base" hangingPunct="0">
              <a:spcBef>
                <a:spcPct val="0"/>
              </a:spcBef>
              <a:spcAft>
                <a:spcPct val="0"/>
              </a:spcAft>
              <a:defRPr sz="4000">
                <a:solidFill>
                  <a:srgbClr val="000000"/>
                </a:solidFill>
                <a:latin typeface="Gill Sans" charset="0"/>
                <a:ea typeface="ヒラギノ角ゴ ProN W3" charset="-128"/>
                <a:sym typeface="Gill Sans" charset="0"/>
              </a:defRPr>
            </a:lvl8pPr>
            <a:lvl9pPr marL="1828699" eaLnBrk="0" fontAlgn="base" hangingPunct="0">
              <a:spcBef>
                <a:spcPct val="0"/>
              </a:spcBef>
              <a:spcAft>
                <a:spcPct val="0"/>
              </a:spcAft>
              <a:defRPr sz="4000">
                <a:solidFill>
                  <a:srgbClr val="000000"/>
                </a:solidFill>
                <a:latin typeface="Gill Sans" charset="0"/>
                <a:ea typeface="ヒラギノ角ゴ ProN W3" charset="-128"/>
                <a:sym typeface="Gill Sans" charset="0"/>
              </a:defRPr>
            </a:lvl9pPr>
          </a:lstStyle>
          <a:p>
            <a:pPr eaLnBrk="1" hangingPunct="1"/>
            <a:fld id="{95EE5A82-7F6F-431C-8909-8AC8910C78E1}" type="slidenum">
              <a:rPr lang="en-US" altLang="en-US" sz="1200"/>
              <a:pPr eaLnBrk="1" hangingPunct="1"/>
              <a:t>16</a:t>
            </a:fld>
            <a:endParaRPr lang="en-US" altLang="en-US" sz="1200"/>
          </a:p>
        </p:txBody>
      </p:sp>
    </p:spTree>
    <p:extLst>
      <p:ext uri="{BB962C8B-B14F-4D97-AF65-F5344CB8AC3E}">
        <p14:creationId xmlns:p14="http://schemas.microsoft.com/office/powerpoint/2010/main" val="4189281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Over 10 million records provided by over 1600 institutions as of DPLA Fest 2015.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order for our users to find it here . . . We need to talk about how does the metadata get to DPLA?</a:t>
            </a:r>
          </a:p>
          <a:p>
            <a:endParaRPr lang="en-US" dirty="0"/>
          </a:p>
        </p:txBody>
      </p:sp>
      <p:sp>
        <p:nvSpPr>
          <p:cNvPr id="4" name="Slide Number Placeholder 3"/>
          <p:cNvSpPr>
            <a:spLocks noGrp="1"/>
          </p:cNvSpPr>
          <p:nvPr>
            <p:ph type="sldNum" sz="quarter" idx="10"/>
          </p:nvPr>
        </p:nvSpPr>
        <p:spPr/>
        <p:txBody>
          <a:bodyPr/>
          <a:lstStyle/>
          <a:p>
            <a:fld id="{21D8809F-9BDF-457E-B7C9-4E5149210CB2}" type="slidenum">
              <a:rPr lang="en-US" smtClean="0"/>
              <a:pPr/>
              <a:t>19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8809F-9BDF-457E-B7C9-4E5149210CB2}" type="slidenum">
              <a:rPr lang="en-US" smtClean="0"/>
              <a:pPr/>
              <a:t>23</a:t>
            </a:fld>
            <a:endParaRPr lang="en-US" dirty="0"/>
          </a:p>
        </p:txBody>
      </p:sp>
    </p:spTree>
    <p:extLst>
      <p:ext uri="{BB962C8B-B14F-4D97-AF65-F5344CB8AC3E}">
        <p14:creationId xmlns:p14="http://schemas.microsoft.com/office/powerpoint/2010/main" val="403936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D8809F-9BDF-457E-B7C9-4E5149210CB2}" type="slidenum">
              <a:rPr lang="en-US" smtClean="0"/>
              <a:pPr/>
              <a:t>24</a:t>
            </a:fld>
            <a:endParaRPr lang="en-US" dirty="0"/>
          </a:p>
        </p:txBody>
      </p:sp>
    </p:spTree>
    <p:extLst>
      <p:ext uri="{BB962C8B-B14F-4D97-AF65-F5344CB8AC3E}">
        <p14:creationId xmlns:p14="http://schemas.microsoft.com/office/powerpoint/2010/main" val="1967981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B356FC-EDA1-460C-9ABA-3DA2423BFC85}"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871BD-5F02-46E1-A177-9EEF3C4C7877}" type="slidenum">
              <a:rPr lang="en-US" smtClean="0"/>
              <a:t>‹#›</a:t>
            </a:fld>
            <a:endParaRPr lang="en-US"/>
          </a:p>
        </p:txBody>
      </p:sp>
    </p:spTree>
    <p:extLst>
      <p:ext uri="{BB962C8B-B14F-4D97-AF65-F5344CB8AC3E}">
        <p14:creationId xmlns:p14="http://schemas.microsoft.com/office/powerpoint/2010/main" val="448333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356FC-EDA1-460C-9ABA-3DA2423BFC85}"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871BD-5F02-46E1-A177-9EEF3C4C7877}" type="slidenum">
              <a:rPr lang="en-US" smtClean="0"/>
              <a:t>‹#›</a:t>
            </a:fld>
            <a:endParaRPr lang="en-US"/>
          </a:p>
        </p:txBody>
      </p:sp>
    </p:spTree>
    <p:extLst>
      <p:ext uri="{BB962C8B-B14F-4D97-AF65-F5344CB8AC3E}">
        <p14:creationId xmlns:p14="http://schemas.microsoft.com/office/powerpoint/2010/main" val="3097455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356FC-EDA1-460C-9ABA-3DA2423BFC85}"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871BD-5F02-46E1-A177-9EEF3C4C7877}" type="slidenum">
              <a:rPr lang="en-US" smtClean="0"/>
              <a:t>‹#›</a:t>
            </a:fld>
            <a:endParaRPr lang="en-US"/>
          </a:p>
        </p:txBody>
      </p:sp>
    </p:spTree>
    <p:extLst>
      <p:ext uri="{BB962C8B-B14F-4D97-AF65-F5344CB8AC3E}">
        <p14:creationId xmlns:p14="http://schemas.microsoft.com/office/powerpoint/2010/main" val="276131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356FC-EDA1-460C-9ABA-3DA2423BFC85}"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871BD-5F02-46E1-A177-9EEF3C4C7877}" type="slidenum">
              <a:rPr lang="en-US" smtClean="0"/>
              <a:t>‹#›</a:t>
            </a:fld>
            <a:endParaRPr lang="en-US"/>
          </a:p>
        </p:txBody>
      </p:sp>
    </p:spTree>
    <p:extLst>
      <p:ext uri="{BB962C8B-B14F-4D97-AF65-F5344CB8AC3E}">
        <p14:creationId xmlns:p14="http://schemas.microsoft.com/office/powerpoint/2010/main" val="155771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B356FC-EDA1-460C-9ABA-3DA2423BFC85}"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871BD-5F02-46E1-A177-9EEF3C4C7877}" type="slidenum">
              <a:rPr lang="en-US" smtClean="0"/>
              <a:t>‹#›</a:t>
            </a:fld>
            <a:endParaRPr lang="en-US"/>
          </a:p>
        </p:txBody>
      </p:sp>
    </p:spTree>
    <p:extLst>
      <p:ext uri="{BB962C8B-B14F-4D97-AF65-F5344CB8AC3E}">
        <p14:creationId xmlns:p14="http://schemas.microsoft.com/office/powerpoint/2010/main" val="47519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B356FC-EDA1-460C-9ABA-3DA2423BFC85}"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871BD-5F02-46E1-A177-9EEF3C4C7877}" type="slidenum">
              <a:rPr lang="en-US" smtClean="0"/>
              <a:t>‹#›</a:t>
            </a:fld>
            <a:endParaRPr lang="en-US"/>
          </a:p>
        </p:txBody>
      </p:sp>
    </p:spTree>
    <p:extLst>
      <p:ext uri="{BB962C8B-B14F-4D97-AF65-F5344CB8AC3E}">
        <p14:creationId xmlns:p14="http://schemas.microsoft.com/office/powerpoint/2010/main" val="241763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B356FC-EDA1-460C-9ABA-3DA2423BFC85}" type="datetimeFigureOut">
              <a:rPr lang="en-US" smtClean="0"/>
              <a:t>10/17/2016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871BD-5F02-46E1-A177-9EEF3C4C7877}" type="slidenum">
              <a:rPr lang="en-US" smtClean="0"/>
              <a:t>‹#›</a:t>
            </a:fld>
            <a:endParaRPr lang="en-US"/>
          </a:p>
        </p:txBody>
      </p:sp>
    </p:spTree>
    <p:extLst>
      <p:ext uri="{BB962C8B-B14F-4D97-AF65-F5344CB8AC3E}">
        <p14:creationId xmlns:p14="http://schemas.microsoft.com/office/powerpoint/2010/main" val="274606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B356FC-EDA1-460C-9ABA-3DA2423BFC85}" type="datetimeFigureOut">
              <a:rPr lang="en-US" smtClean="0"/>
              <a:t>10/17/2016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871BD-5F02-46E1-A177-9EEF3C4C7877}" type="slidenum">
              <a:rPr lang="en-US" smtClean="0"/>
              <a:t>‹#›</a:t>
            </a:fld>
            <a:endParaRPr lang="en-US"/>
          </a:p>
        </p:txBody>
      </p:sp>
    </p:spTree>
    <p:extLst>
      <p:ext uri="{BB962C8B-B14F-4D97-AF65-F5344CB8AC3E}">
        <p14:creationId xmlns:p14="http://schemas.microsoft.com/office/powerpoint/2010/main" val="405831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356FC-EDA1-460C-9ABA-3DA2423BFC85}" type="datetimeFigureOut">
              <a:rPr lang="en-US" smtClean="0"/>
              <a:t>10/17/2016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871BD-5F02-46E1-A177-9EEF3C4C7877}" type="slidenum">
              <a:rPr lang="en-US" smtClean="0"/>
              <a:t>‹#›</a:t>
            </a:fld>
            <a:endParaRPr lang="en-US"/>
          </a:p>
        </p:txBody>
      </p:sp>
    </p:spTree>
    <p:extLst>
      <p:ext uri="{BB962C8B-B14F-4D97-AF65-F5344CB8AC3E}">
        <p14:creationId xmlns:p14="http://schemas.microsoft.com/office/powerpoint/2010/main" val="159535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356FC-EDA1-460C-9ABA-3DA2423BFC85}"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871BD-5F02-46E1-A177-9EEF3C4C7877}" type="slidenum">
              <a:rPr lang="en-US" smtClean="0"/>
              <a:t>‹#›</a:t>
            </a:fld>
            <a:endParaRPr lang="en-US"/>
          </a:p>
        </p:txBody>
      </p:sp>
    </p:spTree>
    <p:extLst>
      <p:ext uri="{BB962C8B-B14F-4D97-AF65-F5344CB8AC3E}">
        <p14:creationId xmlns:p14="http://schemas.microsoft.com/office/powerpoint/2010/main" val="37543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356FC-EDA1-460C-9ABA-3DA2423BFC85}"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871BD-5F02-46E1-A177-9EEF3C4C7877}" type="slidenum">
              <a:rPr lang="en-US" smtClean="0"/>
              <a:t>‹#›</a:t>
            </a:fld>
            <a:endParaRPr lang="en-US"/>
          </a:p>
        </p:txBody>
      </p:sp>
    </p:spTree>
    <p:extLst>
      <p:ext uri="{BB962C8B-B14F-4D97-AF65-F5344CB8AC3E}">
        <p14:creationId xmlns:p14="http://schemas.microsoft.com/office/powerpoint/2010/main" val="233712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356FC-EDA1-460C-9ABA-3DA2423BFC85}" type="datetimeFigureOut">
              <a:rPr lang="en-US" smtClean="0"/>
              <a:t>10/17/2016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871BD-5F02-46E1-A177-9EEF3C4C7877}" type="slidenum">
              <a:rPr lang="en-US" smtClean="0"/>
              <a:t>‹#›</a:t>
            </a:fld>
            <a:endParaRPr lang="en-US"/>
          </a:p>
        </p:txBody>
      </p:sp>
    </p:spTree>
    <p:extLst>
      <p:ext uri="{BB962C8B-B14F-4D97-AF65-F5344CB8AC3E}">
        <p14:creationId xmlns:p14="http://schemas.microsoft.com/office/powerpoint/2010/main" val="3080427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6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emily@mohistory.org" TargetMode="Externa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8" Type="http://schemas.openxmlformats.org/officeDocument/2006/relationships/hyperlink" Target="http://collections.mohistory.org/resource/221301" TargetMode="External"/><Relationship Id="rId3" Type="http://schemas.openxmlformats.org/officeDocument/2006/relationships/hyperlink" Target="https://dl.mospace.umsystem.edu/umsl/islandora/object/umsl:52972" TargetMode="External"/><Relationship Id="rId7" Type="http://schemas.openxmlformats.org/officeDocument/2006/relationships/hyperlink" Target="http://collections.mohistory.org/resource/143400.html" TargetMode="External"/><Relationship Id="rId2" Type="http://schemas.openxmlformats.org/officeDocument/2006/relationships/hyperlink" Target="http://omeka.wustl.edu/omeka/scripto/transcribe/3005/7741#transcription" TargetMode="External"/><Relationship Id="rId1" Type="http://schemas.openxmlformats.org/officeDocument/2006/relationships/slideLayout" Target="../slideLayouts/slideLayout7.xml"/><Relationship Id="rId6" Type="http://schemas.openxmlformats.org/officeDocument/2006/relationships/hyperlink" Target="http://kdl.kyvl.org/catalog/xt7prr1pgv6h_168_3/viewer" TargetMode="External"/><Relationship Id="rId5" Type="http://schemas.openxmlformats.org/officeDocument/2006/relationships/hyperlink" Target="http://content.lib.utah.edu/cdm/ref/collection/Uintah_History/id/7024" TargetMode="External"/><Relationship Id="rId4" Type="http://schemas.openxmlformats.org/officeDocument/2006/relationships/hyperlink" Target="http://jpg1.lapl.org/pics38/00038504.jpg" TargetMode="Externa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0"/>
            <a:ext cx="8458200" cy="2289175"/>
          </a:xfrm>
          <a:solidFill>
            <a:schemeClr val="tx2">
              <a:lumMod val="20000"/>
              <a:lumOff val="80000"/>
            </a:schemeClr>
          </a:solidFill>
        </p:spPr>
        <p:txBody>
          <a:bodyPr>
            <a:normAutofit/>
          </a:bodyPr>
          <a:lstStyle/>
          <a:p>
            <a:r>
              <a:rPr lang="en-US" sz="4800" dirty="0">
                <a:solidFill>
                  <a:schemeClr val="accent6">
                    <a:lumMod val="50000"/>
                  </a:schemeClr>
                </a:solidFill>
              </a:rPr>
              <a:t>Maps, timelines, colors, and cats: </a:t>
            </a:r>
            <a:r>
              <a:rPr lang="en-US" dirty="0">
                <a:solidFill>
                  <a:schemeClr val="accent1">
                    <a:lumMod val="75000"/>
                  </a:schemeClr>
                </a:solidFill>
              </a:rPr>
              <a:t>Can DPLA help my patrons? </a:t>
            </a:r>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Can </a:t>
            </a:r>
            <a:r>
              <a:rPr lang="en-US" dirty="0">
                <a:solidFill>
                  <a:schemeClr val="accent1">
                    <a:lumMod val="75000"/>
                  </a:schemeClr>
                </a:solidFill>
              </a:rPr>
              <a:t>my library participate?</a:t>
            </a:r>
          </a:p>
        </p:txBody>
      </p:sp>
      <p:sp>
        <p:nvSpPr>
          <p:cNvPr id="3" name="Subtitle 2"/>
          <p:cNvSpPr>
            <a:spLocks noGrp="1"/>
          </p:cNvSpPr>
          <p:nvPr>
            <p:ph type="subTitle" idx="1"/>
          </p:nvPr>
        </p:nvSpPr>
        <p:spPr>
          <a:xfrm>
            <a:off x="1447800" y="4648200"/>
            <a:ext cx="6400800" cy="1752600"/>
          </a:xfrm>
        </p:spPr>
        <p:txBody>
          <a:bodyPr/>
          <a:lstStyle/>
          <a:p>
            <a:r>
              <a:rPr lang="en-US" dirty="0" smtClean="0">
                <a:solidFill>
                  <a:srgbClr val="8AA0B4"/>
                </a:solidFill>
              </a:rPr>
              <a:t>Emily Jaycox</a:t>
            </a:r>
          </a:p>
          <a:p>
            <a:r>
              <a:rPr lang="en-US" dirty="0" smtClean="0">
                <a:solidFill>
                  <a:srgbClr val="8AA0B4"/>
                </a:solidFill>
              </a:rPr>
              <a:t>Missouri History Museum</a:t>
            </a:r>
          </a:p>
          <a:p>
            <a:r>
              <a:rPr lang="en-US" dirty="0" smtClean="0">
                <a:solidFill>
                  <a:srgbClr val="8AA0B4"/>
                </a:solidFill>
              </a:rPr>
              <a:t>emily@mohistory.org</a:t>
            </a:r>
          </a:p>
          <a:p>
            <a:endParaRPr lang="en-US" dirty="0"/>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4991695" cy="161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161211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810" y="0"/>
            <a:ext cx="4644390" cy="3505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48200" y="0"/>
            <a:ext cx="4495800" cy="3505200"/>
          </a:xfrm>
          <a:prstGeom prst="rect">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3505200"/>
            <a:ext cx="4648200" cy="33528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48200" y="3505200"/>
            <a:ext cx="4495800" cy="33528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1828800" y="2133600"/>
            <a:ext cx="5638800" cy="2286000"/>
          </a:xfrm>
          <a:prstGeom prst="rect">
            <a:avLst/>
          </a:prstGeom>
          <a:solidFill>
            <a:schemeClr val="bg1"/>
          </a:solid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r>
            <a:br>
              <a:rPr lang="en-US" dirty="0" smtClean="0"/>
            </a:br>
            <a:r>
              <a:rPr lang="en-US" dirty="0" smtClean="0"/>
              <a:t/>
            </a:r>
            <a:br>
              <a:rPr lang="en-US" dirty="0" smtClean="0"/>
            </a:br>
            <a:r>
              <a:rPr lang="en-US" sz="12600" dirty="0" smtClean="0"/>
              <a:t>Just curious?</a:t>
            </a:r>
            <a:br>
              <a:rPr lang="en-US" sz="12600" dirty="0" smtClean="0"/>
            </a:br>
            <a:endParaRPr lang="en-US" dirty="0"/>
          </a:p>
        </p:txBody>
      </p:sp>
    </p:spTree>
    <p:extLst>
      <p:ext uri="{BB962C8B-B14F-4D97-AF65-F5344CB8AC3E}">
        <p14:creationId xmlns:p14="http://schemas.microsoft.com/office/powerpoint/2010/main" val="4063683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62600" y="5638800"/>
            <a:ext cx="34290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b="1" dirty="0" smtClean="0">
                <a:solidFill>
                  <a:schemeClr val="tx1"/>
                </a:solidFill>
                <a:latin typeface="Avenir Book" charset="0"/>
                <a:sym typeface="Helvetica" charset="0"/>
              </a:rPr>
              <a:t>Visit </a:t>
            </a:r>
            <a:r>
              <a:rPr lang="en-US" altLang="en-US" sz="4400" b="1" dirty="0" smtClean="0">
                <a:solidFill>
                  <a:schemeClr val="accent6">
                    <a:lumMod val="75000"/>
                  </a:schemeClr>
                </a:solidFill>
                <a:latin typeface="Avenir Book" charset="0"/>
                <a:sym typeface="Helvetica" charset="0"/>
              </a:rPr>
              <a:t>dp.la</a:t>
            </a:r>
            <a:endParaRPr lang="en-US" altLang="en-US" sz="4400" b="1" dirty="0">
              <a:solidFill>
                <a:schemeClr val="accent6">
                  <a:lumMod val="75000"/>
                </a:schemeClr>
              </a:solidFill>
              <a:latin typeface="Avenir Book" charset="0"/>
              <a:sym typeface="Helvetica" charset="0"/>
            </a:endParaRPr>
          </a:p>
        </p:txBody>
      </p:sp>
      <p:pic>
        <p:nvPicPr>
          <p:cNvPr id="6"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4114800" cy="132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TextBox 6"/>
          <p:cNvSpPr txBox="1"/>
          <p:nvPr/>
        </p:nvSpPr>
        <p:spPr>
          <a:xfrm>
            <a:off x="1866900" y="1981200"/>
            <a:ext cx="5410200" cy="2569934"/>
          </a:xfrm>
          <a:prstGeom prst="rect">
            <a:avLst/>
          </a:prstGeom>
          <a:solidFill>
            <a:schemeClr val="bg1">
              <a:alpha val="82000"/>
            </a:schemeClr>
          </a:solidFill>
        </p:spPr>
        <p:txBody>
          <a:bodyPr wrap="square" rtlCol="0">
            <a:spAutoFit/>
          </a:bodyPr>
          <a:lstStyle/>
          <a:p>
            <a:pPr marL="285750" indent="-285750">
              <a:lnSpc>
                <a:spcPct val="150000"/>
              </a:lnSpc>
            </a:pPr>
            <a:r>
              <a:rPr lang="en-US" sz="4800" b="1" dirty="0" smtClean="0"/>
              <a:t>DPLA: What it is…</a:t>
            </a:r>
          </a:p>
          <a:p>
            <a:pPr marL="285750" indent="-285750">
              <a:lnSpc>
                <a:spcPct val="150000"/>
              </a:lnSpc>
            </a:pPr>
            <a:endParaRPr lang="en-US" sz="4800" b="1" dirty="0"/>
          </a:p>
          <a:p>
            <a:pPr marL="285750" indent="-285750">
              <a:lnSpc>
                <a:spcPct val="150000"/>
              </a:lnSpc>
            </a:pPr>
            <a:endParaRPr lang="en-US" sz="1200" b="1" dirty="0" smtClean="0"/>
          </a:p>
        </p:txBody>
      </p:sp>
      <p:sp>
        <p:nvSpPr>
          <p:cNvPr id="8" name="Slide Number Placeholder 7"/>
          <p:cNvSpPr>
            <a:spLocks noGrp="1"/>
          </p:cNvSpPr>
          <p:nvPr>
            <p:ph type="sldNum" sz="quarter" idx="12"/>
          </p:nvPr>
        </p:nvSpPr>
        <p:spPr/>
        <p:txBody>
          <a:bodyPr/>
          <a:lstStyle/>
          <a:p>
            <a:fld id="{0F5D4A96-1547-4F6F-96F7-05F4BFC9DEB3}" type="slidenum">
              <a:rPr lang="en-US" smtClean="0"/>
              <a:pPr/>
              <a:t>11</a:t>
            </a:fld>
            <a:endParaRPr lang="en-US" dirty="0"/>
          </a:p>
        </p:txBody>
      </p:sp>
    </p:spTree>
    <p:extLst>
      <p:ext uri="{BB962C8B-B14F-4D97-AF65-F5344CB8AC3E}">
        <p14:creationId xmlns:p14="http://schemas.microsoft.com/office/powerpoint/2010/main" val="1253601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143000"/>
            <a:ext cx="1662113" cy="200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63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43200" y="1219200"/>
            <a:ext cx="1524000" cy="17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6324"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7219" y="4642806"/>
            <a:ext cx="1602581" cy="159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6325"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05600" y="2971800"/>
            <a:ext cx="2158603" cy="343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6326" name="Rectangle 1"/>
          <p:cNvSpPr>
            <a:spLocks/>
          </p:cNvSpPr>
          <p:nvPr/>
        </p:nvSpPr>
        <p:spPr bwMode="auto">
          <a:xfrm>
            <a:off x="457200" y="204859"/>
            <a:ext cx="8153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lvl1pPr eaLnBrk="0" hangingPunct="0">
              <a:defRPr sz="4000">
                <a:solidFill>
                  <a:srgbClr val="000000"/>
                </a:solidFill>
                <a:latin typeface="Gill Sans" charset="0"/>
                <a:ea typeface="ヒラギノ角ゴ ProN W3" charset="-128"/>
                <a:sym typeface="Gill Sans" charset="0"/>
              </a:defRPr>
            </a:lvl1pPr>
            <a:lvl2pPr marL="37931725" indent="-37474525" eaLnBrk="0" hangingPunct="0">
              <a:defRPr sz="4000">
                <a:solidFill>
                  <a:srgbClr val="000000"/>
                </a:solidFill>
                <a:latin typeface="Gill Sans" charset="0"/>
                <a:ea typeface="ヒラギノ角ゴ ProN W3" charset="-128"/>
                <a:sym typeface="Gill Sans" charset="0"/>
              </a:defRPr>
            </a:lvl2pPr>
            <a:lvl3pPr eaLnBrk="0" hangingPunct="0">
              <a:defRPr sz="4000">
                <a:solidFill>
                  <a:srgbClr val="000000"/>
                </a:solidFill>
                <a:latin typeface="Gill Sans" charset="0"/>
                <a:ea typeface="ヒラギノ角ゴ ProN W3" charset="-128"/>
                <a:sym typeface="Gill Sans" charset="0"/>
              </a:defRPr>
            </a:lvl3pPr>
            <a:lvl4pPr eaLnBrk="0" hangingPunct="0">
              <a:defRPr sz="4000">
                <a:solidFill>
                  <a:srgbClr val="000000"/>
                </a:solidFill>
                <a:latin typeface="Gill Sans" charset="0"/>
                <a:ea typeface="ヒラギノ角ゴ ProN W3" charset="-128"/>
                <a:sym typeface="Gill Sans" charset="0"/>
              </a:defRPr>
            </a:lvl4pPr>
            <a:lvl5pPr eaLnBrk="0" hangingPunct="0">
              <a:defRPr sz="4000">
                <a:solidFill>
                  <a:srgbClr val="000000"/>
                </a:solidFill>
                <a:latin typeface="Gill Sans" charset="0"/>
                <a:ea typeface="ヒラギノ角ゴ ProN W3" charset="-128"/>
                <a:sym typeface="Gill Sans" charset="0"/>
              </a:defRPr>
            </a:lvl5pPr>
            <a:lvl6pPr marL="457200" eaLnBrk="0" fontAlgn="base" hangingPunct="0">
              <a:spcBef>
                <a:spcPct val="0"/>
              </a:spcBef>
              <a:spcAft>
                <a:spcPct val="0"/>
              </a:spcAft>
              <a:defRPr sz="4000">
                <a:solidFill>
                  <a:srgbClr val="000000"/>
                </a:solidFill>
                <a:latin typeface="Gill Sans" charset="0"/>
                <a:ea typeface="ヒラギノ角ゴ ProN W3" charset="-128"/>
                <a:sym typeface="Gill Sans" charset="0"/>
              </a:defRPr>
            </a:lvl6pPr>
            <a:lvl7pPr marL="914400" eaLnBrk="0" fontAlgn="base" hangingPunct="0">
              <a:spcBef>
                <a:spcPct val="0"/>
              </a:spcBef>
              <a:spcAft>
                <a:spcPct val="0"/>
              </a:spcAft>
              <a:defRPr sz="4000">
                <a:solidFill>
                  <a:srgbClr val="000000"/>
                </a:solidFill>
                <a:latin typeface="Gill Sans" charset="0"/>
                <a:ea typeface="ヒラギノ角ゴ ProN W3" charset="-128"/>
                <a:sym typeface="Gill Sans" charset="0"/>
              </a:defRPr>
            </a:lvl7pPr>
            <a:lvl8pPr marL="1371600" eaLnBrk="0" fontAlgn="base" hangingPunct="0">
              <a:spcBef>
                <a:spcPct val="0"/>
              </a:spcBef>
              <a:spcAft>
                <a:spcPct val="0"/>
              </a:spcAft>
              <a:defRPr sz="4000">
                <a:solidFill>
                  <a:srgbClr val="000000"/>
                </a:solidFill>
                <a:latin typeface="Gill Sans" charset="0"/>
                <a:ea typeface="ヒラギノ角ゴ ProN W3" charset="-128"/>
                <a:sym typeface="Gill Sans" charset="0"/>
              </a:defRPr>
            </a:lvl8pPr>
            <a:lvl9pPr marL="1828800" eaLnBrk="0" fontAlgn="base" hangingPunct="0">
              <a:spcBef>
                <a:spcPct val="0"/>
              </a:spcBef>
              <a:spcAft>
                <a:spcPct val="0"/>
              </a:spcAft>
              <a:defRPr sz="4000">
                <a:solidFill>
                  <a:srgbClr val="000000"/>
                </a:solidFill>
                <a:latin typeface="Gill Sans" charset="0"/>
                <a:ea typeface="ヒラギノ角ゴ ProN W3" charset="-128"/>
                <a:sym typeface="Gill Sans" charset="0"/>
              </a:defRPr>
            </a:lvl9pPr>
          </a:lstStyle>
          <a:p>
            <a:pPr algn="ctr" eaLnBrk="1" hangingPunct="1"/>
            <a:r>
              <a:rPr lang="en-US" altLang="en-US" b="1" dirty="0">
                <a:solidFill>
                  <a:srgbClr val="F96A1B"/>
                </a:solidFill>
                <a:latin typeface="+mn-lt"/>
                <a:cs typeface="Helvetica" charset="0"/>
                <a:sym typeface="Helvetica" charset="0"/>
              </a:rPr>
              <a:t>CONTENT</a:t>
            </a:r>
            <a:r>
              <a:rPr lang="en-US" altLang="en-US" dirty="0">
                <a:solidFill>
                  <a:schemeClr val="tx1"/>
                </a:solidFill>
                <a:latin typeface="+mn-lt"/>
                <a:sym typeface="Helvetica Light" charset="0"/>
              </a:rPr>
              <a:t> </a:t>
            </a:r>
            <a:r>
              <a:rPr lang="en-US" altLang="en-US" b="1" dirty="0" smtClean="0">
                <a:solidFill>
                  <a:schemeClr val="tx1"/>
                </a:solidFill>
                <a:latin typeface="+mn-lt"/>
                <a:sym typeface="Helvetica Light" charset="0"/>
              </a:rPr>
              <a:t>HUBS – large providers</a:t>
            </a:r>
            <a:endParaRPr lang="en-US" altLang="en-US" b="1" dirty="0">
              <a:solidFill>
                <a:schemeClr val="tx1"/>
              </a:solidFill>
              <a:latin typeface="+mn-lt"/>
              <a:sym typeface="Helvetica Light" charset="0"/>
            </a:endParaRPr>
          </a:p>
        </p:txBody>
      </p:sp>
      <p:pic>
        <p:nvPicPr>
          <p:cNvPr id="56327" name="Picture 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24600" y="990600"/>
            <a:ext cx="2356469" cy="132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4" name="Picture 2" descr="Click to view collections: http://dp.la/search?partner%5B%5D=Biodiversity+Heritage+Library"/>
          <p:cNvPicPr>
            <a:picLocks noChangeAspect="1" noChangeArrowheads="1"/>
          </p:cNvPicPr>
          <p:nvPr/>
        </p:nvPicPr>
        <p:blipFill>
          <a:blip r:embed="rId8" cstate="print"/>
          <a:srcRect/>
          <a:stretch>
            <a:fillRect/>
          </a:stretch>
        </p:blipFill>
        <p:spPr bwMode="auto">
          <a:xfrm>
            <a:off x="4800600" y="2438400"/>
            <a:ext cx="1428750" cy="1428750"/>
          </a:xfrm>
          <a:prstGeom prst="rect">
            <a:avLst/>
          </a:prstGeom>
          <a:noFill/>
          <a:ln>
            <a:noFill/>
          </a:ln>
        </p:spPr>
      </p:pic>
      <p:pic>
        <p:nvPicPr>
          <p:cNvPr id="3078" name="Picture 6" descr="Click to view collections: http://dp.la/search?partner%5B%5D=Internet+Archiv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14800" y="4800600"/>
            <a:ext cx="2027903" cy="1676400"/>
          </a:xfrm>
          <a:prstGeom prst="rect">
            <a:avLst/>
          </a:prstGeom>
          <a:noFill/>
          <a:ln>
            <a:noFill/>
          </a:ln>
        </p:spPr>
      </p:pic>
      <p:pic>
        <p:nvPicPr>
          <p:cNvPr id="3080" name="Picture 8" descr="Click to view collections: http://dp.la/search?partner%5B%5D=National+Archives+and+Records+Administration"/>
          <p:cNvPicPr>
            <a:picLocks noChangeAspect="1" noChangeArrowheads="1"/>
          </p:cNvPicPr>
          <p:nvPr/>
        </p:nvPicPr>
        <p:blipFill>
          <a:blip r:embed="rId10" cstate="print"/>
          <a:srcRect/>
          <a:stretch>
            <a:fillRect/>
          </a:stretch>
        </p:blipFill>
        <p:spPr bwMode="auto">
          <a:xfrm>
            <a:off x="2667000" y="3352800"/>
            <a:ext cx="1428750" cy="1428750"/>
          </a:xfrm>
          <a:prstGeom prst="rect">
            <a:avLst/>
          </a:prstGeom>
          <a:noFill/>
          <a:ln>
            <a:noFill/>
          </a:ln>
        </p:spPr>
      </p:pic>
      <p:sp>
        <p:nvSpPr>
          <p:cNvPr id="12" name="Slide Number Placeholder 11"/>
          <p:cNvSpPr>
            <a:spLocks noGrp="1"/>
          </p:cNvSpPr>
          <p:nvPr>
            <p:ph type="sldNum" sz="quarter" idx="12"/>
          </p:nvPr>
        </p:nvSpPr>
        <p:spPr/>
        <p:txBody>
          <a:bodyPr/>
          <a:lstStyle/>
          <a:p>
            <a:fld id="{0F5D4A96-1547-4F6F-96F7-05F4BFC9DEB3}" type="slidenum">
              <a:rPr lang="en-US" smtClean="0"/>
              <a:pPr/>
              <a:t>12</a:t>
            </a:fld>
            <a:endParaRPr lang="en-US" dirty="0"/>
          </a:p>
        </p:txBody>
      </p:sp>
      <p:pic>
        <p:nvPicPr>
          <p:cNvPr id="13" name="Picture 2" descr="Click to view website: http://www.cdlib.or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57200" y="3429000"/>
            <a:ext cx="1922805" cy="714376"/>
          </a:xfrm>
          <a:prstGeom prst="rect">
            <a:avLst/>
          </a:prstGeom>
          <a:noFill/>
        </p:spPr>
      </p:pic>
    </p:spTree>
    <p:extLst>
      <p:ext uri="{BB962C8B-B14F-4D97-AF65-F5344CB8AC3E}">
        <p14:creationId xmlns:p14="http://schemas.microsoft.com/office/powerpoint/2010/main" val="2061124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600" y="4191000"/>
            <a:ext cx="2286000" cy="89916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0400" y="2667000"/>
            <a:ext cx="1353741" cy="1353741"/>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 y="762000"/>
            <a:ext cx="1393031" cy="1393031"/>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29200" y="1066800"/>
            <a:ext cx="1340644" cy="1340644"/>
          </a:xfrm>
          <a:prstGeom prst="rect">
            <a:avLst/>
          </a:prstGeom>
        </p:spPr>
      </p:pic>
      <p:pic>
        <p:nvPicPr>
          <p:cNvPr id="9" name="Picture 8"/>
          <p:cNvPicPr>
            <a:picLocks noChangeAspect="1"/>
          </p:cNvPicPr>
          <p:nvPr/>
        </p:nvPicPr>
        <p:blipFill>
          <a:blip r:embed="rId7" cstate="print"/>
          <a:stretch>
            <a:fillRect/>
          </a:stretch>
        </p:blipFill>
        <p:spPr>
          <a:xfrm>
            <a:off x="304800" y="4038600"/>
            <a:ext cx="2805422" cy="658415"/>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5750" y="5143500"/>
            <a:ext cx="1339453" cy="1339453"/>
          </a:xfrm>
          <a:prstGeom prst="rect">
            <a:avLst/>
          </a:prstGeom>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3400" y="2819400"/>
            <a:ext cx="2100263" cy="858233"/>
          </a:xfrm>
          <a:prstGeom prst="rect">
            <a:avLst/>
          </a:prstGeom>
        </p:spPr>
      </p:pic>
      <p:pic>
        <p:nvPicPr>
          <p:cNvPr id="12" name="Picture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209800" y="5867400"/>
            <a:ext cx="3036094" cy="526852"/>
          </a:xfrm>
          <a:prstGeom prst="rect">
            <a:avLst/>
          </a:prstGeom>
        </p:spPr>
      </p:pic>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21078" y="381000"/>
            <a:ext cx="2422922" cy="2342158"/>
          </a:xfrm>
          <a:prstGeom prst="rect">
            <a:avLst/>
          </a:prstGeom>
        </p:spPr>
      </p:pic>
      <p:pic>
        <p:nvPicPr>
          <p:cNvPr id="14" name="Picture 1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76600" y="4724400"/>
            <a:ext cx="1905000" cy="1102430"/>
          </a:xfrm>
          <a:prstGeom prst="rect">
            <a:avLst/>
          </a:prstGeom>
        </p:spPr>
      </p:pic>
      <p:pic>
        <p:nvPicPr>
          <p:cNvPr id="15" name="Picture 14"/>
          <p:cNvPicPr>
            <a:picLocks noChangeAspect="1"/>
          </p:cNvPicPr>
          <p:nvPr/>
        </p:nvPicPr>
        <p:blipFill>
          <a:blip r:embed="rId13" cstate="print"/>
          <a:stretch>
            <a:fillRect/>
          </a:stretch>
        </p:blipFill>
        <p:spPr>
          <a:xfrm>
            <a:off x="1981200" y="1676400"/>
            <a:ext cx="2571750" cy="940884"/>
          </a:xfrm>
          <a:prstGeom prst="rect">
            <a:avLst/>
          </a:prstGeom>
        </p:spPr>
      </p:pic>
      <p:pic>
        <p:nvPicPr>
          <p:cNvPr id="16" name="Picture 1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477000" y="5444937"/>
            <a:ext cx="2402681" cy="1413063"/>
          </a:xfrm>
          <a:prstGeom prst="rect">
            <a:avLst/>
          </a:prstGeom>
        </p:spPr>
      </p:pic>
      <p:pic>
        <p:nvPicPr>
          <p:cNvPr id="17" name="Picture 26" descr="Logo for Missouri Hub"/>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429000" y="2514600"/>
            <a:ext cx="2362200" cy="2362200"/>
          </a:xfrm>
          <a:prstGeom prst="rect">
            <a:avLst/>
          </a:prstGeom>
          <a:noFill/>
        </p:spPr>
      </p:pic>
      <p:sp>
        <p:nvSpPr>
          <p:cNvPr id="18" name="Rectangle 1"/>
          <p:cNvSpPr>
            <a:spLocks/>
          </p:cNvSpPr>
          <p:nvPr/>
        </p:nvSpPr>
        <p:spPr bwMode="auto">
          <a:xfrm>
            <a:off x="457200" y="76200"/>
            <a:ext cx="8153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lvl1pPr eaLnBrk="0" hangingPunct="0">
              <a:defRPr sz="4000">
                <a:solidFill>
                  <a:srgbClr val="000000"/>
                </a:solidFill>
                <a:latin typeface="Gill Sans" charset="0"/>
                <a:ea typeface="ヒラギノ角ゴ ProN W3" charset="-128"/>
                <a:sym typeface="Gill Sans" charset="0"/>
              </a:defRPr>
            </a:lvl1pPr>
            <a:lvl2pPr marL="37931725" indent="-37474525" eaLnBrk="0" hangingPunct="0">
              <a:defRPr sz="4000">
                <a:solidFill>
                  <a:srgbClr val="000000"/>
                </a:solidFill>
                <a:latin typeface="Gill Sans" charset="0"/>
                <a:ea typeface="ヒラギノ角ゴ ProN W3" charset="-128"/>
                <a:sym typeface="Gill Sans" charset="0"/>
              </a:defRPr>
            </a:lvl2pPr>
            <a:lvl3pPr eaLnBrk="0" hangingPunct="0">
              <a:defRPr sz="4000">
                <a:solidFill>
                  <a:srgbClr val="000000"/>
                </a:solidFill>
                <a:latin typeface="Gill Sans" charset="0"/>
                <a:ea typeface="ヒラギノ角ゴ ProN W3" charset="-128"/>
                <a:sym typeface="Gill Sans" charset="0"/>
              </a:defRPr>
            </a:lvl3pPr>
            <a:lvl4pPr eaLnBrk="0" hangingPunct="0">
              <a:defRPr sz="4000">
                <a:solidFill>
                  <a:srgbClr val="000000"/>
                </a:solidFill>
                <a:latin typeface="Gill Sans" charset="0"/>
                <a:ea typeface="ヒラギノ角ゴ ProN W3" charset="-128"/>
                <a:sym typeface="Gill Sans" charset="0"/>
              </a:defRPr>
            </a:lvl4pPr>
            <a:lvl5pPr eaLnBrk="0" hangingPunct="0">
              <a:defRPr sz="4000">
                <a:solidFill>
                  <a:srgbClr val="000000"/>
                </a:solidFill>
                <a:latin typeface="Gill Sans" charset="0"/>
                <a:ea typeface="ヒラギノ角ゴ ProN W3" charset="-128"/>
                <a:sym typeface="Gill Sans" charset="0"/>
              </a:defRPr>
            </a:lvl5pPr>
            <a:lvl6pPr marL="457200" eaLnBrk="0" fontAlgn="base" hangingPunct="0">
              <a:spcBef>
                <a:spcPct val="0"/>
              </a:spcBef>
              <a:spcAft>
                <a:spcPct val="0"/>
              </a:spcAft>
              <a:defRPr sz="4000">
                <a:solidFill>
                  <a:srgbClr val="000000"/>
                </a:solidFill>
                <a:latin typeface="Gill Sans" charset="0"/>
                <a:ea typeface="ヒラギノ角ゴ ProN W3" charset="-128"/>
                <a:sym typeface="Gill Sans" charset="0"/>
              </a:defRPr>
            </a:lvl6pPr>
            <a:lvl7pPr marL="914400" eaLnBrk="0" fontAlgn="base" hangingPunct="0">
              <a:spcBef>
                <a:spcPct val="0"/>
              </a:spcBef>
              <a:spcAft>
                <a:spcPct val="0"/>
              </a:spcAft>
              <a:defRPr sz="4000">
                <a:solidFill>
                  <a:srgbClr val="000000"/>
                </a:solidFill>
                <a:latin typeface="Gill Sans" charset="0"/>
                <a:ea typeface="ヒラギノ角ゴ ProN W3" charset="-128"/>
                <a:sym typeface="Gill Sans" charset="0"/>
              </a:defRPr>
            </a:lvl7pPr>
            <a:lvl8pPr marL="1371600" eaLnBrk="0" fontAlgn="base" hangingPunct="0">
              <a:spcBef>
                <a:spcPct val="0"/>
              </a:spcBef>
              <a:spcAft>
                <a:spcPct val="0"/>
              </a:spcAft>
              <a:defRPr sz="4000">
                <a:solidFill>
                  <a:srgbClr val="000000"/>
                </a:solidFill>
                <a:latin typeface="Gill Sans" charset="0"/>
                <a:ea typeface="ヒラギノ角ゴ ProN W3" charset="-128"/>
                <a:sym typeface="Gill Sans" charset="0"/>
              </a:defRPr>
            </a:lvl8pPr>
            <a:lvl9pPr marL="1828800" eaLnBrk="0" fontAlgn="base" hangingPunct="0">
              <a:spcBef>
                <a:spcPct val="0"/>
              </a:spcBef>
              <a:spcAft>
                <a:spcPct val="0"/>
              </a:spcAft>
              <a:defRPr sz="4000">
                <a:solidFill>
                  <a:srgbClr val="000000"/>
                </a:solidFill>
                <a:latin typeface="Gill Sans" charset="0"/>
                <a:ea typeface="ヒラギノ角ゴ ProN W3" charset="-128"/>
                <a:sym typeface="Gill Sans" charset="0"/>
              </a:defRPr>
            </a:lvl9pPr>
          </a:lstStyle>
          <a:p>
            <a:pPr algn="ctr" eaLnBrk="1" hangingPunct="1"/>
            <a:r>
              <a:rPr lang="en-US" altLang="en-US" b="1" dirty="0" smtClean="0">
                <a:solidFill>
                  <a:srgbClr val="FF0000"/>
                </a:solidFill>
                <a:latin typeface="+mn-lt"/>
                <a:cs typeface="Helvetica" charset="0"/>
                <a:sym typeface="Helvetica" charset="0"/>
              </a:rPr>
              <a:t>SERVICE</a:t>
            </a:r>
            <a:r>
              <a:rPr lang="en-US" altLang="en-US" dirty="0" smtClean="0">
                <a:solidFill>
                  <a:schemeClr val="tx1"/>
                </a:solidFill>
                <a:latin typeface="+mn-lt"/>
                <a:sym typeface="Helvetica Light" charset="0"/>
              </a:rPr>
              <a:t> </a:t>
            </a:r>
            <a:r>
              <a:rPr lang="en-US" altLang="en-US" b="1" dirty="0" smtClean="0">
                <a:solidFill>
                  <a:schemeClr val="tx1"/>
                </a:solidFill>
                <a:latin typeface="+mn-lt"/>
                <a:sym typeface="Helvetica Light" charset="0"/>
              </a:rPr>
              <a:t>HUBS - </a:t>
            </a:r>
            <a:r>
              <a:rPr lang="en-US" altLang="en-US" b="1" dirty="0" err="1" smtClean="0">
                <a:solidFill>
                  <a:schemeClr val="tx1"/>
                </a:solidFill>
                <a:latin typeface="+mn-lt"/>
                <a:sym typeface="Helvetica Light" charset="0"/>
              </a:rPr>
              <a:t>collaboratives</a:t>
            </a:r>
            <a:endParaRPr lang="en-US" altLang="en-US" b="1" dirty="0">
              <a:solidFill>
                <a:schemeClr val="tx1"/>
              </a:solidFill>
              <a:latin typeface="+mn-lt"/>
              <a:sym typeface="Helvetica Light" charset="0"/>
            </a:endParaRPr>
          </a:p>
        </p:txBody>
      </p:sp>
      <p:sp>
        <p:nvSpPr>
          <p:cNvPr id="20" name="Slide Number Placeholder 19"/>
          <p:cNvSpPr>
            <a:spLocks noGrp="1"/>
          </p:cNvSpPr>
          <p:nvPr>
            <p:ph type="sldNum" sz="quarter" idx="12"/>
          </p:nvPr>
        </p:nvSpPr>
        <p:spPr/>
        <p:txBody>
          <a:bodyPr/>
          <a:lstStyle/>
          <a:p>
            <a:fld id="{0F5D4A96-1547-4F6F-96F7-05F4BFC9DEB3}" type="slidenum">
              <a:rPr lang="en-US" smtClean="0"/>
              <a:pPr/>
              <a:t>13</a:t>
            </a:fld>
            <a:endParaRPr lang="en-US" dirty="0"/>
          </a:p>
        </p:txBody>
      </p:sp>
      <p:sp>
        <p:nvSpPr>
          <p:cNvPr id="6" name="Bent Arrow 5"/>
          <p:cNvSpPr/>
          <p:nvPr/>
        </p:nvSpPr>
        <p:spPr>
          <a:xfrm rot="9945868">
            <a:off x="5764589" y="1060294"/>
            <a:ext cx="2702490" cy="2213725"/>
          </a:xfrm>
          <a:prstGeom prst="ben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279494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5D4A96-1547-4F6F-96F7-05F4BFC9DEB3}" type="slidenum">
              <a:rPr lang="en-US" smtClean="0"/>
              <a:pPr/>
              <a:t>14</a:t>
            </a:fld>
            <a:endParaRPr lang="en-US" dirty="0"/>
          </a:p>
        </p:txBody>
      </p:sp>
      <p:grpSp>
        <p:nvGrpSpPr>
          <p:cNvPr id="6" name="Group 70"/>
          <p:cNvGrpSpPr/>
          <p:nvPr/>
        </p:nvGrpSpPr>
        <p:grpSpPr>
          <a:xfrm>
            <a:off x="304800" y="1143000"/>
            <a:ext cx="7772400" cy="4350150"/>
            <a:chOff x="304800" y="838200"/>
            <a:chExt cx="8077200" cy="4654950"/>
          </a:xfrm>
        </p:grpSpPr>
        <p:grpSp>
          <p:nvGrpSpPr>
            <p:cNvPr id="7" name="Group 5"/>
            <p:cNvGrpSpPr/>
            <p:nvPr/>
          </p:nvGrpSpPr>
          <p:grpSpPr>
            <a:xfrm>
              <a:off x="1505675" y="4419600"/>
              <a:ext cx="1999525" cy="1073550"/>
              <a:chOff x="990600" y="2362200"/>
              <a:chExt cx="1999525" cy="1073550"/>
            </a:xfrm>
          </p:grpSpPr>
          <p:sp>
            <p:nvSpPr>
              <p:cNvPr id="3" name="Rectangle 2"/>
              <p:cNvSpPr/>
              <p:nvPr/>
            </p:nvSpPr>
            <p:spPr>
              <a:xfrm>
                <a:off x="990600" y="2362200"/>
                <a:ext cx="1752600" cy="838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 name="Rectangle 3"/>
              <p:cNvSpPr/>
              <p:nvPr/>
            </p:nvSpPr>
            <p:spPr>
              <a:xfrm>
                <a:off x="1124675" y="2479875"/>
                <a:ext cx="1752600" cy="838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ectangle 4"/>
              <p:cNvSpPr/>
              <p:nvPr/>
            </p:nvSpPr>
            <p:spPr>
              <a:xfrm>
                <a:off x="1237525" y="2597550"/>
                <a:ext cx="1752600" cy="838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SERVICE HUBS</a:t>
                </a:r>
                <a:endParaRPr lang="en-US" dirty="0"/>
              </a:p>
            </p:txBody>
          </p:sp>
        </p:grpSp>
        <p:grpSp>
          <p:nvGrpSpPr>
            <p:cNvPr id="8" name="Group 13"/>
            <p:cNvGrpSpPr/>
            <p:nvPr/>
          </p:nvGrpSpPr>
          <p:grpSpPr>
            <a:xfrm>
              <a:off x="5830750" y="4419600"/>
              <a:ext cx="1941650" cy="1055225"/>
              <a:chOff x="4840150" y="4267200"/>
              <a:chExt cx="1941650" cy="1055225"/>
            </a:xfrm>
          </p:grpSpPr>
          <p:sp>
            <p:nvSpPr>
              <p:cNvPr id="11" name="Rectangle 10"/>
              <p:cNvSpPr/>
              <p:nvPr/>
            </p:nvSpPr>
            <p:spPr>
              <a:xfrm>
                <a:off x="5029200" y="4267200"/>
                <a:ext cx="1752600" cy="838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941425" y="4366550"/>
                <a:ext cx="1752600" cy="838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840150" y="4484225"/>
                <a:ext cx="1752600" cy="838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CONTENT HUBS</a:t>
                </a:r>
                <a:endParaRPr lang="en-US" dirty="0"/>
              </a:p>
            </p:txBody>
          </p:sp>
        </p:grpSp>
        <p:sp>
          <p:nvSpPr>
            <p:cNvPr id="24" name="Arc 23"/>
            <p:cNvSpPr/>
            <p:nvPr/>
          </p:nvSpPr>
          <p:spPr>
            <a:xfrm rot="10800000">
              <a:off x="4953000" y="3581400"/>
              <a:ext cx="1524000" cy="1143000"/>
            </a:xfrm>
            <a:prstGeom prst="arc">
              <a:avLst/>
            </a:prstGeom>
            <a:ln w="44450">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rot="10800000" flipH="1">
              <a:off x="2895601" y="3581400"/>
              <a:ext cx="1371600" cy="1143000"/>
            </a:xfrm>
            <a:prstGeom prst="arc">
              <a:avLst/>
            </a:prstGeom>
            <a:ln w="44450">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69"/>
            <p:cNvGrpSpPr/>
            <p:nvPr/>
          </p:nvGrpSpPr>
          <p:grpSpPr>
            <a:xfrm>
              <a:off x="304800" y="838200"/>
              <a:ext cx="8077200" cy="3124200"/>
              <a:chOff x="0" y="838200"/>
              <a:chExt cx="8077200" cy="3124200"/>
            </a:xfrm>
          </p:grpSpPr>
          <p:sp>
            <p:nvSpPr>
              <p:cNvPr id="38" name="TextBox 37"/>
              <p:cNvSpPr txBox="1"/>
              <p:nvPr/>
            </p:nvSpPr>
            <p:spPr>
              <a:xfrm rot="16200000">
                <a:off x="-438835" y="2724835"/>
                <a:ext cx="1524001" cy="646331"/>
              </a:xfrm>
              <a:prstGeom prst="rect">
                <a:avLst/>
              </a:prstGeom>
              <a:noFill/>
            </p:spPr>
            <p:txBody>
              <a:bodyPr wrap="square" rtlCol="0">
                <a:spAutoFit/>
              </a:bodyPr>
              <a:lstStyle/>
              <a:p>
                <a:pPr algn="ctr"/>
                <a:r>
                  <a:rPr lang="en-US" b="1" dirty="0" smtClean="0">
                    <a:solidFill>
                      <a:srgbClr val="F96A1B"/>
                    </a:solidFill>
                  </a:rPr>
                  <a:t>DPLA PLATFORM </a:t>
                </a:r>
                <a:endParaRPr lang="en-US" b="1" dirty="0">
                  <a:solidFill>
                    <a:srgbClr val="F96A1B"/>
                  </a:solidFill>
                </a:endParaRPr>
              </a:p>
            </p:txBody>
          </p:sp>
          <p:cxnSp>
            <p:nvCxnSpPr>
              <p:cNvPr id="40" name="Straight Connector 39"/>
              <p:cNvCxnSpPr/>
              <p:nvPr/>
            </p:nvCxnSpPr>
            <p:spPr>
              <a:xfrm>
                <a:off x="152400" y="3886200"/>
                <a:ext cx="838200" cy="0"/>
              </a:xfrm>
              <a:prstGeom prst="line">
                <a:avLst/>
              </a:prstGeom>
              <a:ln w="19050">
                <a:solidFill>
                  <a:srgbClr val="F96A1B"/>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52400" y="2209800"/>
                <a:ext cx="838200" cy="0"/>
              </a:xfrm>
              <a:prstGeom prst="line">
                <a:avLst/>
              </a:prstGeom>
              <a:ln w="19050">
                <a:solidFill>
                  <a:srgbClr val="F96A1B"/>
                </a:solidFil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152400" y="2209800"/>
                <a:ext cx="0" cy="533400"/>
              </a:xfrm>
              <a:prstGeom prst="line">
                <a:avLst/>
              </a:prstGeom>
              <a:ln w="19050">
                <a:solidFill>
                  <a:srgbClr val="F96A1B"/>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52400" y="3352800"/>
                <a:ext cx="0" cy="533400"/>
              </a:xfrm>
              <a:prstGeom prst="line">
                <a:avLst/>
              </a:prstGeom>
              <a:ln w="19050">
                <a:solidFill>
                  <a:srgbClr val="F96A1B"/>
                </a:solidFill>
              </a:ln>
            </p:spPr>
            <p:style>
              <a:lnRef idx="1">
                <a:schemeClr val="accent1"/>
              </a:lnRef>
              <a:fillRef idx="0">
                <a:schemeClr val="accent1"/>
              </a:fillRef>
              <a:effectRef idx="0">
                <a:schemeClr val="accent1"/>
              </a:effectRef>
              <a:fontRef idx="minor">
                <a:schemeClr val="tx1"/>
              </a:fontRef>
            </p:style>
          </p:cxnSp>
          <p:grpSp>
            <p:nvGrpSpPr>
              <p:cNvPr id="10" name="Group 68"/>
              <p:cNvGrpSpPr/>
              <p:nvPr/>
            </p:nvGrpSpPr>
            <p:grpSpPr>
              <a:xfrm>
                <a:off x="1143000" y="838200"/>
                <a:ext cx="6934200" cy="3124200"/>
                <a:chOff x="1143000" y="838200"/>
                <a:chExt cx="6934200" cy="3124200"/>
              </a:xfrm>
            </p:grpSpPr>
            <p:grpSp>
              <p:nvGrpSpPr>
                <p:cNvPr id="14" name="Group 47"/>
                <p:cNvGrpSpPr/>
                <p:nvPr/>
              </p:nvGrpSpPr>
              <p:grpSpPr>
                <a:xfrm>
                  <a:off x="1143000" y="1447800"/>
                  <a:ext cx="6934200" cy="2514600"/>
                  <a:chOff x="1066800" y="1447800"/>
                  <a:chExt cx="6934200" cy="2514600"/>
                </a:xfrm>
              </p:grpSpPr>
              <p:grpSp>
                <p:nvGrpSpPr>
                  <p:cNvPr id="18" name="Group 17"/>
                  <p:cNvGrpSpPr/>
                  <p:nvPr/>
                </p:nvGrpSpPr>
                <p:grpSpPr>
                  <a:xfrm>
                    <a:off x="1066800" y="2209800"/>
                    <a:ext cx="6934200" cy="1752600"/>
                    <a:chOff x="838200" y="2057400"/>
                    <a:chExt cx="7162800" cy="1828800"/>
                  </a:xfrm>
                </p:grpSpPr>
                <p:sp>
                  <p:nvSpPr>
                    <p:cNvPr id="15" name="Rectangle 14"/>
                    <p:cNvSpPr/>
                    <p:nvPr/>
                  </p:nvSpPr>
                  <p:spPr>
                    <a:xfrm>
                      <a:off x="838200" y="3276600"/>
                      <a:ext cx="7162800" cy="609600"/>
                    </a:xfrm>
                    <a:prstGeom prst="rect">
                      <a:avLst/>
                    </a:prstGeom>
                    <a:solidFill>
                      <a:srgbClr val="F96A1B"/>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INGESTION </a:t>
                      </a:r>
                      <a:endParaRPr lang="en-US" b="1" dirty="0"/>
                    </a:p>
                  </p:txBody>
                </p:sp>
                <p:sp>
                  <p:nvSpPr>
                    <p:cNvPr id="16" name="Rectangle 15"/>
                    <p:cNvSpPr/>
                    <p:nvPr/>
                  </p:nvSpPr>
                  <p:spPr>
                    <a:xfrm>
                      <a:off x="838200" y="2667000"/>
                      <a:ext cx="7162800" cy="609600"/>
                    </a:xfrm>
                    <a:prstGeom prst="rect">
                      <a:avLst/>
                    </a:prstGeom>
                    <a:solidFill>
                      <a:srgbClr val="F96A1B"/>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METADATA REPOSITORY</a:t>
                      </a:r>
                    </a:p>
                  </p:txBody>
                </p:sp>
                <p:sp>
                  <p:nvSpPr>
                    <p:cNvPr id="17" name="Rectangle 16"/>
                    <p:cNvSpPr/>
                    <p:nvPr/>
                  </p:nvSpPr>
                  <p:spPr>
                    <a:xfrm>
                      <a:off x="838200" y="2057400"/>
                      <a:ext cx="7162800" cy="609600"/>
                    </a:xfrm>
                    <a:prstGeom prst="rect">
                      <a:avLst/>
                    </a:prstGeom>
                    <a:solidFill>
                      <a:srgbClr val="F96A1B"/>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API</a:t>
                      </a:r>
                    </a:p>
                  </p:txBody>
                </p:sp>
              </p:grpSp>
              <p:sp>
                <p:nvSpPr>
                  <p:cNvPr id="26" name="Rectangle 25"/>
                  <p:cNvSpPr/>
                  <p:nvPr/>
                </p:nvSpPr>
                <p:spPr>
                  <a:xfrm>
                    <a:off x="1066800" y="1447800"/>
                    <a:ext cx="1752600" cy="762000"/>
                  </a:xfrm>
                  <a:prstGeom prst="rect">
                    <a:avLst/>
                  </a:prstGeom>
                  <a:solidFill>
                    <a:schemeClr val="tx2">
                      <a:lumMod val="75000"/>
                    </a:schemeClr>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FRONT END</a:t>
                    </a:r>
                    <a:endParaRPr lang="en-US" b="1" dirty="0"/>
                  </a:p>
                </p:txBody>
              </p:sp>
              <p:sp>
                <p:nvSpPr>
                  <p:cNvPr id="28" name="Rectangle 27"/>
                  <p:cNvSpPr/>
                  <p:nvPr/>
                </p:nvSpPr>
                <p:spPr>
                  <a:xfrm>
                    <a:off x="2819400" y="1600200"/>
                    <a:ext cx="381000" cy="609600"/>
                  </a:xfrm>
                  <a:prstGeom prst="rect">
                    <a:avLst/>
                  </a:prstGeom>
                  <a:solidFill>
                    <a:srgbClr val="3366FF"/>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29" name="Rectangle 28"/>
                  <p:cNvSpPr/>
                  <p:nvPr/>
                </p:nvSpPr>
                <p:spPr>
                  <a:xfrm>
                    <a:off x="3200400" y="1905000"/>
                    <a:ext cx="762000" cy="304800"/>
                  </a:xfrm>
                  <a:prstGeom prst="rect">
                    <a:avLst/>
                  </a:prstGeom>
                  <a:solidFill>
                    <a:schemeClr val="tx2">
                      <a:lumMod val="20000"/>
                      <a:lumOff val="80000"/>
                    </a:schemeClr>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30" name="Rectangle 29"/>
                  <p:cNvSpPr/>
                  <p:nvPr/>
                </p:nvSpPr>
                <p:spPr>
                  <a:xfrm>
                    <a:off x="3962400" y="1676400"/>
                    <a:ext cx="304800" cy="533400"/>
                  </a:xfrm>
                  <a:prstGeom prst="rect">
                    <a:avLst/>
                  </a:prstGeom>
                  <a:solidFill>
                    <a:schemeClr val="tx2">
                      <a:lumMod val="75000"/>
                    </a:schemeClr>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31" name="Rectangle 30"/>
                  <p:cNvSpPr/>
                  <p:nvPr/>
                </p:nvSpPr>
                <p:spPr>
                  <a:xfrm>
                    <a:off x="4267200" y="1447800"/>
                    <a:ext cx="457200" cy="762000"/>
                  </a:xfrm>
                  <a:prstGeom prst="rect">
                    <a:avLst/>
                  </a:prstGeom>
                  <a:solidFill>
                    <a:schemeClr val="tx2">
                      <a:lumMod val="40000"/>
                      <a:lumOff val="60000"/>
                    </a:schemeClr>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32" name="Rectangle 31"/>
                  <p:cNvSpPr/>
                  <p:nvPr/>
                </p:nvSpPr>
                <p:spPr>
                  <a:xfrm>
                    <a:off x="4724400" y="1676400"/>
                    <a:ext cx="381000" cy="533400"/>
                  </a:xfrm>
                  <a:prstGeom prst="rect">
                    <a:avLst/>
                  </a:prstGeom>
                  <a:solidFill>
                    <a:srgbClr val="9999FF"/>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33" name="Rectangle 32"/>
                  <p:cNvSpPr/>
                  <p:nvPr/>
                </p:nvSpPr>
                <p:spPr>
                  <a:xfrm>
                    <a:off x="5105400" y="1981200"/>
                    <a:ext cx="762000" cy="228600"/>
                  </a:xfrm>
                  <a:prstGeom prst="rect">
                    <a:avLst/>
                  </a:prstGeom>
                  <a:solidFill>
                    <a:srgbClr val="3366CC"/>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34" name="Rectangle 33"/>
                  <p:cNvSpPr/>
                  <p:nvPr/>
                </p:nvSpPr>
                <p:spPr>
                  <a:xfrm>
                    <a:off x="5867400" y="1447800"/>
                    <a:ext cx="533400" cy="762000"/>
                  </a:xfrm>
                  <a:prstGeom prst="rect">
                    <a:avLst/>
                  </a:prstGeom>
                  <a:solidFill>
                    <a:srgbClr val="8AA0B4"/>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35" name="Rectangle 34"/>
                  <p:cNvSpPr/>
                  <p:nvPr/>
                </p:nvSpPr>
                <p:spPr>
                  <a:xfrm>
                    <a:off x="6400800" y="1752600"/>
                    <a:ext cx="685800" cy="457200"/>
                  </a:xfrm>
                  <a:prstGeom prst="rect">
                    <a:avLst/>
                  </a:prstGeom>
                  <a:solidFill>
                    <a:srgbClr val="B0BFCC"/>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36" name="Rectangle 35"/>
                  <p:cNvSpPr/>
                  <p:nvPr/>
                </p:nvSpPr>
                <p:spPr>
                  <a:xfrm>
                    <a:off x="7086600" y="1905000"/>
                    <a:ext cx="685800" cy="304800"/>
                  </a:xfrm>
                  <a:prstGeom prst="rect">
                    <a:avLst/>
                  </a:prstGeom>
                  <a:solidFill>
                    <a:srgbClr val="7D9CFF"/>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37" name="Rectangle 36"/>
                  <p:cNvSpPr/>
                  <p:nvPr/>
                </p:nvSpPr>
                <p:spPr>
                  <a:xfrm>
                    <a:off x="7772400" y="1600200"/>
                    <a:ext cx="228600" cy="609600"/>
                  </a:xfrm>
                  <a:prstGeom prst="rect">
                    <a:avLst/>
                  </a:prstGeom>
                  <a:solidFill>
                    <a:schemeClr val="tx2">
                      <a:lumMod val="75000"/>
                    </a:schemeClr>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grpSp>
            <p:cxnSp>
              <p:nvCxnSpPr>
                <p:cNvPr id="52" name="Straight Connector 51"/>
                <p:cNvCxnSpPr/>
                <p:nvPr/>
              </p:nvCxnSpPr>
              <p:spPr>
                <a:xfrm>
                  <a:off x="2930325" y="979025"/>
                  <a:ext cx="0" cy="381000"/>
                </a:xfrm>
                <a:prstGeom prst="line">
                  <a:avLst/>
                </a:prstGeom>
                <a:ln w="19050">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971324" y="838200"/>
                  <a:ext cx="1066801" cy="369332"/>
                </a:xfrm>
                <a:prstGeom prst="rect">
                  <a:avLst/>
                </a:prstGeom>
                <a:noFill/>
              </p:spPr>
              <p:txBody>
                <a:bodyPr wrap="square" rtlCol="0">
                  <a:spAutoFit/>
                </a:bodyPr>
                <a:lstStyle/>
                <a:p>
                  <a:pPr algn="ctr"/>
                  <a:r>
                    <a:rPr lang="en-US" b="1" dirty="0" smtClean="0">
                      <a:solidFill>
                        <a:srgbClr val="002060"/>
                      </a:solidFill>
                    </a:rPr>
                    <a:t>APPS</a:t>
                  </a:r>
                  <a:endParaRPr lang="en-US" b="1" dirty="0">
                    <a:solidFill>
                      <a:srgbClr val="002060"/>
                    </a:solidFill>
                  </a:endParaRPr>
                </a:p>
              </p:txBody>
            </p:sp>
            <p:cxnSp>
              <p:nvCxnSpPr>
                <p:cNvPr id="60" name="Straight Connector 59"/>
                <p:cNvCxnSpPr/>
                <p:nvPr/>
              </p:nvCxnSpPr>
              <p:spPr>
                <a:xfrm>
                  <a:off x="8077200" y="979025"/>
                  <a:ext cx="0" cy="457200"/>
                </a:xfrm>
                <a:prstGeom prst="line">
                  <a:avLst/>
                </a:prstGeom>
                <a:ln w="19050">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941900" y="990600"/>
                  <a:ext cx="21336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882640" y="990600"/>
                  <a:ext cx="219456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grpSp>
      </p:grpSp>
      <p:sp>
        <p:nvSpPr>
          <p:cNvPr id="42" name="Oval 41"/>
          <p:cNvSpPr/>
          <p:nvPr/>
        </p:nvSpPr>
        <p:spPr>
          <a:xfrm>
            <a:off x="1143000" y="4191000"/>
            <a:ext cx="2514600" cy="16764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486400" y="4191000"/>
            <a:ext cx="2286000" cy="16764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
          <p:cNvSpPr>
            <a:spLocks/>
          </p:cNvSpPr>
          <p:nvPr/>
        </p:nvSpPr>
        <p:spPr bwMode="auto">
          <a:xfrm>
            <a:off x="1447800" y="152400"/>
            <a:ext cx="6360264" cy="687685"/>
          </a:xfrm>
          <a:prstGeom prst="rect">
            <a:avLst/>
          </a:prstGeom>
          <a:noFill/>
          <a:ln w="12700">
            <a:noFill/>
            <a:miter lim="800000"/>
            <a:headEnd/>
            <a:tailEnd/>
          </a:ln>
        </p:spPr>
        <p:txBody>
          <a:bodyPr wrap="none" lIns="35717" tIns="35717" rIns="35717" bIns="35717" anchor="ctr">
            <a:spAutoFit/>
          </a:bodyPr>
          <a:lstStyle/>
          <a:p>
            <a:pPr algn="ctr"/>
            <a:r>
              <a:rPr lang="en-US" sz="4000" b="1" cap="all" dirty="0" smtClean="0">
                <a:latin typeface="+mj-lt"/>
                <a:ea typeface="+mj-ea"/>
                <a:cs typeface="+mj-cs"/>
                <a:sym typeface="Helvetica Light" charset="0"/>
              </a:rPr>
              <a:t>CONTENT AND SERVICE </a:t>
            </a:r>
            <a:r>
              <a:rPr lang="en-US" sz="4000" b="1" dirty="0">
                <a:solidFill>
                  <a:srgbClr val="F96A1B"/>
                </a:solidFill>
                <a:sym typeface="Helvetica" charset="0"/>
              </a:rPr>
              <a:t>HUBS</a:t>
            </a:r>
          </a:p>
        </p:txBody>
      </p:sp>
    </p:spTree>
    <p:extLst>
      <p:ext uri="{BB962C8B-B14F-4D97-AF65-F5344CB8AC3E}">
        <p14:creationId xmlns:p14="http://schemas.microsoft.com/office/powerpoint/2010/main" val="3376642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5D4A96-1547-4F6F-96F7-05F4BFC9DEB3}" type="slidenum">
              <a:rPr lang="en-US" smtClean="0"/>
              <a:pPr/>
              <a:t>15</a:t>
            </a:fld>
            <a:endParaRPr lang="en-US" dirty="0"/>
          </a:p>
        </p:txBody>
      </p:sp>
      <p:grpSp>
        <p:nvGrpSpPr>
          <p:cNvPr id="6" name="Group 70"/>
          <p:cNvGrpSpPr/>
          <p:nvPr/>
        </p:nvGrpSpPr>
        <p:grpSpPr>
          <a:xfrm>
            <a:off x="304800" y="838200"/>
            <a:ext cx="8077200" cy="4654950"/>
            <a:chOff x="304800" y="838200"/>
            <a:chExt cx="8077200" cy="4654950"/>
          </a:xfrm>
        </p:grpSpPr>
        <p:grpSp>
          <p:nvGrpSpPr>
            <p:cNvPr id="7" name="Group 5"/>
            <p:cNvGrpSpPr/>
            <p:nvPr/>
          </p:nvGrpSpPr>
          <p:grpSpPr>
            <a:xfrm>
              <a:off x="1505675" y="4419600"/>
              <a:ext cx="1999525" cy="1073550"/>
              <a:chOff x="990600" y="2362200"/>
              <a:chExt cx="1999525" cy="1073550"/>
            </a:xfrm>
          </p:grpSpPr>
          <p:sp>
            <p:nvSpPr>
              <p:cNvPr id="3" name="Rectangle 2"/>
              <p:cNvSpPr/>
              <p:nvPr/>
            </p:nvSpPr>
            <p:spPr>
              <a:xfrm>
                <a:off x="990600" y="2362200"/>
                <a:ext cx="1752600" cy="838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 name="Rectangle 3"/>
              <p:cNvSpPr/>
              <p:nvPr/>
            </p:nvSpPr>
            <p:spPr>
              <a:xfrm>
                <a:off x="1124675" y="2479875"/>
                <a:ext cx="1752600" cy="838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ectangle 4"/>
              <p:cNvSpPr/>
              <p:nvPr/>
            </p:nvSpPr>
            <p:spPr>
              <a:xfrm>
                <a:off x="1237525" y="2597550"/>
                <a:ext cx="1752600" cy="838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SERVICE HUBS</a:t>
                </a:r>
                <a:endParaRPr lang="en-US" dirty="0"/>
              </a:p>
            </p:txBody>
          </p:sp>
        </p:grpSp>
        <p:grpSp>
          <p:nvGrpSpPr>
            <p:cNvPr id="8" name="Group 13"/>
            <p:cNvGrpSpPr/>
            <p:nvPr/>
          </p:nvGrpSpPr>
          <p:grpSpPr>
            <a:xfrm>
              <a:off x="5830750" y="4419600"/>
              <a:ext cx="1941650" cy="1055225"/>
              <a:chOff x="4840150" y="4267200"/>
              <a:chExt cx="1941650" cy="1055225"/>
            </a:xfrm>
          </p:grpSpPr>
          <p:sp>
            <p:nvSpPr>
              <p:cNvPr id="11" name="Rectangle 10"/>
              <p:cNvSpPr/>
              <p:nvPr/>
            </p:nvSpPr>
            <p:spPr>
              <a:xfrm>
                <a:off x="5029200" y="4267200"/>
                <a:ext cx="1752600" cy="838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941425" y="4366550"/>
                <a:ext cx="1752600" cy="838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840150" y="4484225"/>
                <a:ext cx="1752600" cy="838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CONTENT HUBS</a:t>
                </a:r>
                <a:endParaRPr lang="en-US" dirty="0"/>
              </a:p>
            </p:txBody>
          </p:sp>
        </p:grpSp>
        <p:sp>
          <p:nvSpPr>
            <p:cNvPr id="24" name="Arc 23"/>
            <p:cNvSpPr/>
            <p:nvPr/>
          </p:nvSpPr>
          <p:spPr>
            <a:xfrm rot="10800000">
              <a:off x="4953000" y="3581400"/>
              <a:ext cx="1524000" cy="1143000"/>
            </a:xfrm>
            <a:prstGeom prst="arc">
              <a:avLst/>
            </a:prstGeom>
            <a:ln w="44450">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rot="10800000" flipH="1">
              <a:off x="2895601" y="3581400"/>
              <a:ext cx="1371600" cy="1143000"/>
            </a:xfrm>
            <a:prstGeom prst="arc">
              <a:avLst/>
            </a:prstGeom>
            <a:ln w="44450">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69"/>
            <p:cNvGrpSpPr/>
            <p:nvPr/>
          </p:nvGrpSpPr>
          <p:grpSpPr>
            <a:xfrm>
              <a:off x="304800" y="838200"/>
              <a:ext cx="8077200" cy="3124200"/>
              <a:chOff x="0" y="838200"/>
              <a:chExt cx="8077200" cy="3124200"/>
            </a:xfrm>
          </p:grpSpPr>
          <p:sp>
            <p:nvSpPr>
              <p:cNvPr id="38" name="TextBox 37"/>
              <p:cNvSpPr txBox="1"/>
              <p:nvPr/>
            </p:nvSpPr>
            <p:spPr>
              <a:xfrm rot="16200000">
                <a:off x="-438835" y="2724835"/>
                <a:ext cx="1524001" cy="646331"/>
              </a:xfrm>
              <a:prstGeom prst="rect">
                <a:avLst/>
              </a:prstGeom>
              <a:noFill/>
            </p:spPr>
            <p:txBody>
              <a:bodyPr wrap="square" rtlCol="0">
                <a:spAutoFit/>
              </a:bodyPr>
              <a:lstStyle/>
              <a:p>
                <a:pPr algn="ctr"/>
                <a:r>
                  <a:rPr lang="en-US" b="1" dirty="0" smtClean="0">
                    <a:solidFill>
                      <a:srgbClr val="F96A1B"/>
                    </a:solidFill>
                  </a:rPr>
                  <a:t>DPLA PLATFORM </a:t>
                </a:r>
                <a:endParaRPr lang="en-US" b="1" dirty="0">
                  <a:solidFill>
                    <a:srgbClr val="F96A1B"/>
                  </a:solidFill>
                </a:endParaRPr>
              </a:p>
            </p:txBody>
          </p:sp>
          <p:cxnSp>
            <p:nvCxnSpPr>
              <p:cNvPr id="40" name="Straight Connector 39"/>
              <p:cNvCxnSpPr/>
              <p:nvPr/>
            </p:nvCxnSpPr>
            <p:spPr>
              <a:xfrm>
                <a:off x="152400" y="3886200"/>
                <a:ext cx="838200" cy="0"/>
              </a:xfrm>
              <a:prstGeom prst="line">
                <a:avLst/>
              </a:prstGeom>
              <a:ln w="19050">
                <a:solidFill>
                  <a:srgbClr val="F96A1B"/>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52400" y="2209800"/>
                <a:ext cx="838200" cy="0"/>
              </a:xfrm>
              <a:prstGeom prst="line">
                <a:avLst/>
              </a:prstGeom>
              <a:ln w="19050">
                <a:solidFill>
                  <a:srgbClr val="F96A1B"/>
                </a:solidFil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152400" y="2209800"/>
                <a:ext cx="0" cy="533400"/>
              </a:xfrm>
              <a:prstGeom prst="line">
                <a:avLst/>
              </a:prstGeom>
              <a:ln w="19050">
                <a:solidFill>
                  <a:srgbClr val="F96A1B"/>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52400" y="3352800"/>
                <a:ext cx="0" cy="533400"/>
              </a:xfrm>
              <a:prstGeom prst="line">
                <a:avLst/>
              </a:prstGeom>
              <a:ln w="19050">
                <a:solidFill>
                  <a:srgbClr val="F96A1B"/>
                </a:solidFill>
              </a:ln>
            </p:spPr>
            <p:style>
              <a:lnRef idx="1">
                <a:schemeClr val="accent1"/>
              </a:lnRef>
              <a:fillRef idx="0">
                <a:schemeClr val="accent1"/>
              </a:fillRef>
              <a:effectRef idx="0">
                <a:schemeClr val="accent1"/>
              </a:effectRef>
              <a:fontRef idx="minor">
                <a:schemeClr val="tx1"/>
              </a:fontRef>
            </p:style>
          </p:cxnSp>
          <p:grpSp>
            <p:nvGrpSpPr>
              <p:cNvPr id="10" name="Group 68"/>
              <p:cNvGrpSpPr/>
              <p:nvPr/>
            </p:nvGrpSpPr>
            <p:grpSpPr>
              <a:xfrm>
                <a:off x="1143000" y="838200"/>
                <a:ext cx="6934200" cy="3124200"/>
                <a:chOff x="1143000" y="838200"/>
                <a:chExt cx="6934200" cy="3124200"/>
              </a:xfrm>
            </p:grpSpPr>
            <p:grpSp>
              <p:nvGrpSpPr>
                <p:cNvPr id="14" name="Group 47"/>
                <p:cNvGrpSpPr/>
                <p:nvPr/>
              </p:nvGrpSpPr>
              <p:grpSpPr>
                <a:xfrm>
                  <a:off x="1143000" y="1447800"/>
                  <a:ext cx="6934200" cy="2514600"/>
                  <a:chOff x="1066800" y="1447800"/>
                  <a:chExt cx="6934200" cy="2514600"/>
                </a:xfrm>
              </p:grpSpPr>
              <p:grpSp>
                <p:nvGrpSpPr>
                  <p:cNvPr id="18" name="Group 17"/>
                  <p:cNvGrpSpPr/>
                  <p:nvPr/>
                </p:nvGrpSpPr>
                <p:grpSpPr>
                  <a:xfrm>
                    <a:off x="1066800" y="2209800"/>
                    <a:ext cx="6934200" cy="1752600"/>
                    <a:chOff x="838200" y="2057400"/>
                    <a:chExt cx="7162800" cy="1828800"/>
                  </a:xfrm>
                </p:grpSpPr>
                <p:sp>
                  <p:nvSpPr>
                    <p:cNvPr id="15" name="Rectangle 14"/>
                    <p:cNvSpPr/>
                    <p:nvPr/>
                  </p:nvSpPr>
                  <p:spPr>
                    <a:xfrm>
                      <a:off x="838200" y="3276600"/>
                      <a:ext cx="7162800" cy="609600"/>
                    </a:xfrm>
                    <a:prstGeom prst="rect">
                      <a:avLst/>
                    </a:prstGeom>
                    <a:solidFill>
                      <a:srgbClr val="F96A1B"/>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INGESTION </a:t>
                      </a:r>
                      <a:endParaRPr lang="en-US" b="1" dirty="0"/>
                    </a:p>
                  </p:txBody>
                </p:sp>
                <p:sp>
                  <p:nvSpPr>
                    <p:cNvPr id="16" name="Rectangle 15"/>
                    <p:cNvSpPr/>
                    <p:nvPr/>
                  </p:nvSpPr>
                  <p:spPr>
                    <a:xfrm>
                      <a:off x="838200" y="2667000"/>
                      <a:ext cx="7162800" cy="609600"/>
                    </a:xfrm>
                    <a:prstGeom prst="rect">
                      <a:avLst/>
                    </a:prstGeom>
                    <a:solidFill>
                      <a:srgbClr val="F96A1B"/>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METADATA REPOSITORY</a:t>
                      </a:r>
                    </a:p>
                  </p:txBody>
                </p:sp>
                <p:sp>
                  <p:nvSpPr>
                    <p:cNvPr id="17" name="Rectangle 16"/>
                    <p:cNvSpPr/>
                    <p:nvPr/>
                  </p:nvSpPr>
                  <p:spPr>
                    <a:xfrm>
                      <a:off x="838200" y="2057400"/>
                      <a:ext cx="7162800" cy="609600"/>
                    </a:xfrm>
                    <a:prstGeom prst="rect">
                      <a:avLst/>
                    </a:prstGeom>
                    <a:solidFill>
                      <a:srgbClr val="F96A1B"/>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API</a:t>
                      </a:r>
                    </a:p>
                  </p:txBody>
                </p:sp>
              </p:grpSp>
              <p:sp>
                <p:nvSpPr>
                  <p:cNvPr id="26" name="Rectangle 25"/>
                  <p:cNvSpPr/>
                  <p:nvPr/>
                </p:nvSpPr>
                <p:spPr>
                  <a:xfrm>
                    <a:off x="1066800" y="1447800"/>
                    <a:ext cx="1752600" cy="762000"/>
                  </a:xfrm>
                  <a:prstGeom prst="rect">
                    <a:avLst/>
                  </a:prstGeom>
                  <a:solidFill>
                    <a:schemeClr val="tx2">
                      <a:lumMod val="75000"/>
                    </a:schemeClr>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FRONT END</a:t>
                    </a:r>
                    <a:endParaRPr lang="en-US" b="1" dirty="0"/>
                  </a:p>
                </p:txBody>
              </p:sp>
              <p:sp>
                <p:nvSpPr>
                  <p:cNvPr id="28" name="Rectangle 27"/>
                  <p:cNvSpPr/>
                  <p:nvPr/>
                </p:nvSpPr>
                <p:spPr>
                  <a:xfrm>
                    <a:off x="2819400" y="1600200"/>
                    <a:ext cx="381000" cy="609600"/>
                  </a:xfrm>
                  <a:prstGeom prst="rect">
                    <a:avLst/>
                  </a:prstGeom>
                  <a:solidFill>
                    <a:srgbClr val="3366FF"/>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29" name="Rectangle 28"/>
                  <p:cNvSpPr/>
                  <p:nvPr/>
                </p:nvSpPr>
                <p:spPr>
                  <a:xfrm>
                    <a:off x="3200400" y="1905000"/>
                    <a:ext cx="762000" cy="304800"/>
                  </a:xfrm>
                  <a:prstGeom prst="rect">
                    <a:avLst/>
                  </a:prstGeom>
                  <a:solidFill>
                    <a:schemeClr val="tx2">
                      <a:lumMod val="20000"/>
                      <a:lumOff val="80000"/>
                    </a:schemeClr>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30" name="Rectangle 29"/>
                  <p:cNvSpPr/>
                  <p:nvPr/>
                </p:nvSpPr>
                <p:spPr>
                  <a:xfrm>
                    <a:off x="3962400" y="1676400"/>
                    <a:ext cx="304800" cy="533400"/>
                  </a:xfrm>
                  <a:prstGeom prst="rect">
                    <a:avLst/>
                  </a:prstGeom>
                  <a:solidFill>
                    <a:schemeClr val="tx2">
                      <a:lumMod val="75000"/>
                    </a:schemeClr>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31" name="Rectangle 30"/>
                  <p:cNvSpPr/>
                  <p:nvPr/>
                </p:nvSpPr>
                <p:spPr>
                  <a:xfrm>
                    <a:off x="4267200" y="1447800"/>
                    <a:ext cx="457200" cy="762000"/>
                  </a:xfrm>
                  <a:prstGeom prst="rect">
                    <a:avLst/>
                  </a:prstGeom>
                  <a:solidFill>
                    <a:schemeClr val="tx2">
                      <a:lumMod val="40000"/>
                      <a:lumOff val="60000"/>
                    </a:schemeClr>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32" name="Rectangle 31"/>
                  <p:cNvSpPr/>
                  <p:nvPr/>
                </p:nvSpPr>
                <p:spPr>
                  <a:xfrm>
                    <a:off x="4724400" y="1676400"/>
                    <a:ext cx="381000" cy="533400"/>
                  </a:xfrm>
                  <a:prstGeom prst="rect">
                    <a:avLst/>
                  </a:prstGeom>
                  <a:solidFill>
                    <a:srgbClr val="9999FF"/>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33" name="Rectangle 32"/>
                  <p:cNvSpPr/>
                  <p:nvPr/>
                </p:nvSpPr>
                <p:spPr>
                  <a:xfrm>
                    <a:off x="5105400" y="1981200"/>
                    <a:ext cx="762000" cy="228600"/>
                  </a:xfrm>
                  <a:prstGeom prst="rect">
                    <a:avLst/>
                  </a:prstGeom>
                  <a:solidFill>
                    <a:srgbClr val="3366CC"/>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34" name="Rectangle 33"/>
                  <p:cNvSpPr/>
                  <p:nvPr/>
                </p:nvSpPr>
                <p:spPr>
                  <a:xfrm>
                    <a:off x="5867400" y="1447800"/>
                    <a:ext cx="533400" cy="762000"/>
                  </a:xfrm>
                  <a:prstGeom prst="rect">
                    <a:avLst/>
                  </a:prstGeom>
                  <a:solidFill>
                    <a:srgbClr val="8AA0B4"/>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35" name="Rectangle 34"/>
                  <p:cNvSpPr/>
                  <p:nvPr/>
                </p:nvSpPr>
                <p:spPr>
                  <a:xfrm>
                    <a:off x="6400800" y="1752600"/>
                    <a:ext cx="685800" cy="457200"/>
                  </a:xfrm>
                  <a:prstGeom prst="rect">
                    <a:avLst/>
                  </a:prstGeom>
                  <a:solidFill>
                    <a:srgbClr val="B0BFCC"/>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36" name="Rectangle 35"/>
                  <p:cNvSpPr/>
                  <p:nvPr/>
                </p:nvSpPr>
                <p:spPr>
                  <a:xfrm>
                    <a:off x="7086600" y="1905000"/>
                    <a:ext cx="685800" cy="304800"/>
                  </a:xfrm>
                  <a:prstGeom prst="rect">
                    <a:avLst/>
                  </a:prstGeom>
                  <a:solidFill>
                    <a:srgbClr val="7D9CFF"/>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sp>
                <p:nvSpPr>
                  <p:cNvPr id="37" name="Rectangle 36"/>
                  <p:cNvSpPr/>
                  <p:nvPr/>
                </p:nvSpPr>
                <p:spPr>
                  <a:xfrm>
                    <a:off x="7772400" y="1600200"/>
                    <a:ext cx="228600" cy="609600"/>
                  </a:xfrm>
                  <a:prstGeom prst="rect">
                    <a:avLst/>
                  </a:prstGeom>
                  <a:solidFill>
                    <a:schemeClr val="tx2">
                      <a:lumMod val="75000"/>
                    </a:schemeClr>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p:txBody>
              </p:sp>
            </p:grpSp>
            <p:cxnSp>
              <p:nvCxnSpPr>
                <p:cNvPr id="52" name="Straight Connector 51"/>
                <p:cNvCxnSpPr/>
                <p:nvPr/>
              </p:nvCxnSpPr>
              <p:spPr>
                <a:xfrm>
                  <a:off x="2930325" y="979025"/>
                  <a:ext cx="0" cy="381000"/>
                </a:xfrm>
                <a:prstGeom prst="line">
                  <a:avLst/>
                </a:prstGeom>
                <a:ln w="19050">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971324" y="838200"/>
                  <a:ext cx="1066801" cy="369332"/>
                </a:xfrm>
                <a:prstGeom prst="rect">
                  <a:avLst/>
                </a:prstGeom>
                <a:noFill/>
              </p:spPr>
              <p:txBody>
                <a:bodyPr wrap="square" rtlCol="0">
                  <a:spAutoFit/>
                </a:bodyPr>
                <a:lstStyle/>
                <a:p>
                  <a:pPr algn="ctr"/>
                  <a:r>
                    <a:rPr lang="en-US" b="1" dirty="0" smtClean="0">
                      <a:solidFill>
                        <a:srgbClr val="002060"/>
                      </a:solidFill>
                    </a:rPr>
                    <a:t>APPS</a:t>
                  </a:r>
                  <a:endParaRPr lang="en-US" b="1" dirty="0">
                    <a:solidFill>
                      <a:srgbClr val="002060"/>
                    </a:solidFill>
                  </a:endParaRPr>
                </a:p>
              </p:txBody>
            </p:sp>
            <p:cxnSp>
              <p:nvCxnSpPr>
                <p:cNvPr id="60" name="Straight Connector 59"/>
                <p:cNvCxnSpPr/>
                <p:nvPr/>
              </p:nvCxnSpPr>
              <p:spPr>
                <a:xfrm>
                  <a:off x="8077200" y="979025"/>
                  <a:ext cx="0" cy="457200"/>
                </a:xfrm>
                <a:prstGeom prst="line">
                  <a:avLst/>
                </a:prstGeom>
                <a:ln w="19050">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941900" y="990600"/>
                  <a:ext cx="21336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882640" y="990600"/>
                  <a:ext cx="219456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grpSp>
      </p:grpSp>
      <p:sp>
        <p:nvSpPr>
          <p:cNvPr id="43" name="Oval 42"/>
          <p:cNvSpPr/>
          <p:nvPr/>
        </p:nvSpPr>
        <p:spPr>
          <a:xfrm>
            <a:off x="2743200" y="2819400"/>
            <a:ext cx="4267200" cy="5334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6351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p:cNvSpPr>
          <p:nvPr/>
        </p:nvSpPr>
        <p:spPr bwMode="auto">
          <a:xfrm>
            <a:off x="1676400" y="1752600"/>
            <a:ext cx="6051333" cy="64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5717" tIns="35717" rIns="35717" bIns="35717" anchor="ctr">
            <a:spAutoFit/>
          </a:bodyPr>
          <a:lstStyle>
            <a:lvl1pPr eaLnBrk="0" hangingPunct="0">
              <a:defRPr sz="4000">
                <a:solidFill>
                  <a:srgbClr val="000000"/>
                </a:solidFill>
                <a:latin typeface="Gill Sans" charset="0"/>
                <a:ea typeface="ヒラギノ角ゴ ProN W3" charset="-128"/>
                <a:sym typeface="Gill Sans" charset="0"/>
              </a:defRPr>
            </a:lvl1pPr>
            <a:lvl2pPr marL="37931725" indent="-37474525" eaLnBrk="0" hangingPunct="0">
              <a:defRPr sz="4000">
                <a:solidFill>
                  <a:srgbClr val="000000"/>
                </a:solidFill>
                <a:latin typeface="Gill Sans" charset="0"/>
                <a:ea typeface="ヒラギノ角ゴ ProN W3" charset="-128"/>
                <a:sym typeface="Gill Sans" charset="0"/>
              </a:defRPr>
            </a:lvl2pPr>
            <a:lvl3pPr eaLnBrk="0" hangingPunct="0">
              <a:defRPr sz="4000">
                <a:solidFill>
                  <a:srgbClr val="000000"/>
                </a:solidFill>
                <a:latin typeface="Gill Sans" charset="0"/>
                <a:ea typeface="ヒラギノ角ゴ ProN W3" charset="-128"/>
                <a:sym typeface="Gill Sans" charset="0"/>
              </a:defRPr>
            </a:lvl3pPr>
            <a:lvl4pPr eaLnBrk="0" hangingPunct="0">
              <a:defRPr sz="4000">
                <a:solidFill>
                  <a:srgbClr val="000000"/>
                </a:solidFill>
                <a:latin typeface="Gill Sans" charset="0"/>
                <a:ea typeface="ヒラギノ角ゴ ProN W3" charset="-128"/>
                <a:sym typeface="Gill Sans" charset="0"/>
              </a:defRPr>
            </a:lvl4pPr>
            <a:lvl5pPr eaLnBrk="0" hangingPunct="0">
              <a:defRPr sz="4000">
                <a:solidFill>
                  <a:srgbClr val="000000"/>
                </a:solidFill>
                <a:latin typeface="Gill Sans" charset="0"/>
                <a:ea typeface="ヒラギノ角ゴ ProN W3" charset="-128"/>
                <a:sym typeface="Gill Sans" charset="0"/>
              </a:defRPr>
            </a:lvl5pPr>
            <a:lvl6pPr marL="457200" eaLnBrk="0" fontAlgn="base" hangingPunct="0">
              <a:spcBef>
                <a:spcPct val="0"/>
              </a:spcBef>
              <a:spcAft>
                <a:spcPct val="0"/>
              </a:spcAft>
              <a:defRPr sz="4000">
                <a:solidFill>
                  <a:srgbClr val="000000"/>
                </a:solidFill>
                <a:latin typeface="Gill Sans" charset="0"/>
                <a:ea typeface="ヒラギノ角ゴ ProN W3" charset="-128"/>
                <a:sym typeface="Gill Sans" charset="0"/>
              </a:defRPr>
            </a:lvl6pPr>
            <a:lvl7pPr marL="914400" eaLnBrk="0" fontAlgn="base" hangingPunct="0">
              <a:spcBef>
                <a:spcPct val="0"/>
              </a:spcBef>
              <a:spcAft>
                <a:spcPct val="0"/>
              </a:spcAft>
              <a:defRPr sz="4000">
                <a:solidFill>
                  <a:srgbClr val="000000"/>
                </a:solidFill>
                <a:latin typeface="Gill Sans" charset="0"/>
                <a:ea typeface="ヒラギノ角ゴ ProN W3" charset="-128"/>
                <a:sym typeface="Gill Sans" charset="0"/>
              </a:defRPr>
            </a:lvl7pPr>
            <a:lvl8pPr marL="1371600" eaLnBrk="0" fontAlgn="base" hangingPunct="0">
              <a:spcBef>
                <a:spcPct val="0"/>
              </a:spcBef>
              <a:spcAft>
                <a:spcPct val="0"/>
              </a:spcAft>
              <a:defRPr sz="4000">
                <a:solidFill>
                  <a:srgbClr val="000000"/>
                </a:solidFill>
                <a:latin typeface="Gill Sans" charset="0"/>
                <a:ea typeface="ヒラギノ角ゴ ProN W3" charset="-128"/>
                <a:sym typeface="Gill Sans" charset="0"/>
              </a:defRPr>
            </a:lvl8pPr>
            <a:lvl9pPr marL="1828800" eaLnBrk="0" fontAlgn="base" hangingPunct="0">
              <a:spcBef>
                <a:spcPct val="0"/>
              </a:spcBef>
              <a:spcAft>
                <a:spcPct val="0"/>
              </a:spcAft>
              <a:defRPr sz="4000">
                <a:solidFill>
                  <a:srgbClr val="000000"/>
                </a:solidFill>
                <a:latin typeface="Gill Sans" charset="0"/>
                <a:ea typeface="ヒラギノ角ゴ ProN W3" charset="-128"/>
                <a:sym typeface="Gill Sans" charset="0"/>
              </a:defRPr>
            </a:lvl9pPr>
          </a:lstStyle>
          <a:p>
            <a:pPr eaLnBrk="1" hangingPunct="1"/>
            <a:r>
              <a:rPr lang="en-US" altLang="en-US" sz="3700" dirty="0">
                <a:solidFill>
                  <a:schemeClr val="tx1"/>
                </a:solidFill>
                <a:latin typeface="Helvetica Light" charset="0"/>
                <a:sym typeface="Helvetica Light" charset="0"/>
              </a:rPr>
              <a:t>PONDS    LAKES    </a:t>
            </a:r>
            <a:r>
              <a:rPr lang="en-US" altLang="en-US" sz="3700" b="1" dirty="0">
                <a:solidFill>
                  <a:schemeClr val="tx1"/>
                </a:solidFill>
                <a:latin typeface="Helvetica" charset="0"/>
                <a:cs typeface="Helvetica" charset="0"/>
                <a:sym typeface="Helvetica" charset="0"/>
              </a:rPr>
              <a:t>OCEAN</a:t>
            </a:r>
          </a:p>
        </p:txBody>
      </p:sp>
      <p:sp>
        <p:nvSpPr>
          <p:cNvPr id="60419" name="Line 2"/>
          <p:cNvSpPr>
            <a:spLocks noChangeShapeType="1"/>
          </p:cNvSpPr>
          <p:nvPr/>
        </p:nvSpPr>
        <p:spPr bwMode="auto">
          <a:xfrm flipH="1">
            <a:off x="3276600" y="2819400"/>
            <a:ext cx="429742" cy="0"/>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lIns="64291" tIns="32146" rIns="64291" bIns="32146"/>
          <a:lstStyle/>
          <a:p>
            <a:endParaRPr lang="en-US"/>
          </a:p>
        </p:txBody>
      </p:sp>
      <p:sp>
        <p:nvSpPr>
          <p:cNvPr id="60420" name="Line 3"/>
          <p:cNvSpPr>
            <a:spLocks noChangeShapeType="1"/>
          </p:cNvSpPr>
          <p:nvPr/>
        </p:nvSpPr>
        <p:spPr bwMode="auto">
          <a:xfrm flipH="1">
            <a:off x="5486400" y="2819400"/>
            <a:ext cx="429742" cy="0"/>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lIns="64291" tIns="32146" rIns="64291" bIns="32146"/>
          <a:lstStyle/>
          <a:p>
            <a:endParaRPr lang="en-US"/>
          </a:p>
        </p:txBody>
      </p:sp>
      <p:sp>
        <p:nvSpPr>
          <p:cNvPr id="2" name="TextBox 1"/>
          <p:cNvSpPr txBox="1"/>
          <p:nvPr/>
        </p:nvSpPr>
        <p:spPr>
          <a:xfrm>
            <a:off x="1828800" y="2438400"/>
            <a:ext cx="1083614" cy="523220"/>
          </a:xfrm>
          <a:prstGeom prst="rect">
            <a:avLst/>
          </a:prstGeom>
          <a:noFill/>
        </p:spPr>
        <p:txBody>
          <a:bodyPr wrap="square" rtlCol="0">
            <a:spAutoFit/>
          </a:bodyPr>
          <a:lstStyle/>
          <a:p>
            <a:r>
              <a:rPr lang="en-US" sz="2800" dirty="0" smtClean="0"/>
              <a:t>Local</a:t>
            </a:r>
            <a:endParaRPr lang="en-US" sz="2800" dirty="0"/>
          </a:p>
        </p:txBody>
      </p:sp>
      <p:sp>
        <p:nvSpPr>
          <p:cNvPr id="6" name="TextBox 5"/>
          <p:cNvSpPr txBox="1"/>
          <p:nvPr/>
        </p:nvSpPr>
        <p:spPr>
          <a:xfrm>
            <a:off x="3810000" y="2514600"/>
            <a:ext cx="1442122" cy="523220"/>
          </a:xfrm>
          <a:prstGeom prst="rect">
            <a:avLst/>
          </a:prstGeom>
          <a:noFill/>
        </p:spPr>
        <p:txBody>
          <a:bodyPr wrap="none" rtlCol="0">
            <a:spAutoFit/>
          </a:bodyPr>
          <a:lstStyle/>
          <a:p>
            <a:r>
              <a:rPr lang="en-US" sz="2800" dirty="0" smtClean="0"/>
              <a:t>Regional</a:t>
            </a:r>
            <a:endParaRPr lang="en-US" sz="2800" dirty="0"/>
          </a:p>
        </p:txBody>
      </p:sp>
      <p:sp>
        <p:nvSpPr>
          <p:cNvPr id="7" name="TextBox 6"/>
          <p:cNvSpPr txBox="1"/>
          <p:nvPr/>
        </p:nvSpPr>
        <p:spPr>
          <a:xfrm>
            <a:off x="6096000" y="2514600"/>
            <a:ext cx="1420907" cy="523220"/>
          </a:xfrm>
          <a:prstGeom prst="rect">
            <a:avLst/>
          </a:prstGeom>
          <a:noFill/>
        </p:spPr>
        <p:txBody>
          <a:bodyPr wrap="none" rtlCol="0">
            <a:spAutoFit/>
          </a:bodyPr>
          <a:lstStyle/>
          <a:p>
            <a:r>
              <a:rPr lang="en-US" sz="2800" dirty="0" smtClean="0"/>
              <a:t>National</a:t>
            </a:r>
            <a:endParaRPr lang="en-US" sz="2800" dirty="0"/>
          </a:p>
        </p:txBody>
      </p:sp>
      <p:sp>
        <p:nvSpPr>
          <p:cNvPr id="3" name="Title 2"/>
          <p:cNvSpPr>
            <a:spLocks noGrp="1"/>
          </p:cNvSpPr>
          <p:nvPr>
            <p:ph type="title"/>
          </p:nvPr>
        </p:nvSpPr>
        <p:spPr>
          <a:xfrm>
            <a:off x="457200" y="0"/>
            <a:ext cx="8229600" cy="1611312"/>
          </a:xfrm>
        </p:spPr>
        <p:txBody>
          <a:bodyPr>
            <a:normAutofit/>
          </a:bodyPr>
          <a:lstStyle/>
          <a:p>
            <a:r>
              <a:rPr lang="en-US" b="1" dirty="0" smtClean="0">
                <a:solidFill>
                  <a:srgbClr val="FF6600"/>
                </a:solidFill>
              </a:rPr>
              <a:t>Service hub model </a:t>
            </a:r>
            <a:br>
              <a:rPr lang="en-US" b="1" dirty="0" smtClean="0">
                <a:solidFill>
                  <a:srgbClr val="FF6600"/>
                </a:solidFill>
              </a:rPr>
            </a:br>
            <a:r>
              <a:rPr lang="en-US" b="1" dirty="0" smtClean="0">
                <a:solidFill>
                  <a:srgbClr val="FF6600"/>
                </a:solidFill>
              </a:rPr>
              <a:t>(</a:t>
            </a:r>
            <a:r>
              <a:rPr lang="en-US" b="1" dirty="0" err="1" smtClean="0">
                <a:solidFill>
                  <a:srgbClr val="FF6600"/>
                </a:solidFill>
              </a:rPr>
              <a:t>MoHub</a:t>
            </a:r>
            <a:r>
              <a:rPr lang="en-US" b="1" dirty="0" smtClean="0">
                <a:solidFill>
                  <a:srgbClr val="FF6600"/>
                </a:solidFill>
              </a:rPr>
              <a:t> is a service hub)</a:t>
            </a:r>
            <a:endParaRPr lang="en-US" b="1" dirty="0">
              <a:solidFill>
                <a:srgbClr val="FF6600"/>
              </a:solidFill>
            </a:endParaRPr>
          </a:p>
        </p:txBody>
      </p:sp>
      <p:pic>
        <p:nvPicPr>
          <p:cNvPr id="9" name="Picture 8"/>
          <p:cNvPicPr>
            <a:picLocks noChangeAspect="1"/>
          </p:cNvPicPr>
          <p:nvPr/>
        </p:nvPicPr>
        <p:blipFill>
          <a:blip r:embed="rId3"/>
          <a:stretch>
            <a:fillRect/>
          </a:stretch>
        </p:blipFill>
        <p:spPr>
          <a:xfrm>
            <a:off x="5281536" y="6192604"/>
            <a:ext cx="3683000" cy="444500"/>
          </a:xfrm>
          <a:prstGeom prst="rect">
            <a:avLst/>
          </a:prstGeom>
        </p:spPr>
      </p:pic>
      <p:sp>
        <p:nvSpPr>
          <p:cNvPr id="5" name="Curved Down Arrow 4"/>
          <p:cNvSpPr/>
          <p:nvPr/>
        </p:nvSpPr>
        <p:spPr>
          <a:xfrm rot="10800000">
            <a:off x="2133600" y="3276600"/>
            <a:ext cx="4545254" cy="1504826"/>
          </a:xfrm>
          <a:prstGeom prst="curved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8" name="TextBox 7"/>
          <p:cNvSpPr txBox="1"/>
          <p:nvPr/>
        </p:nvSpPr>
        <p:spPr>
          <a:xfrm>
            <a:off x="2286000" y="5105400"/>
            <a:ext cx="5071621" cy="584776"/>
          </a:xfrm>
          <a:prstGeom prst="rect">
            <a:avLst/>
          </a:prstGeom>
          <a:noFill/>
        </p:spPr>
        <p:txBody>
          <a:bodyPr wrap="none" rtlCol="0">
            <a:spAutoFit/>
          </a:bodyPr>
          <a:lstStyle/>
          <a:p>
            <a:r>
              <a:rPr lang="en-US" sz="3200" dirty="0" smtClean="0"/>
              <a:t>Users / Visitors / Researchers</a:t>
            </a:r>
            <a:endParaRPr lang="en-US" sz="3200" dirty="0"/>
          </a:p>
        </p:txBody>
      </p:sp>
    </p:spTree>
    <p:extLst>
      <p:ext uri="{BB962C8B-B14F-4D97-AF65-F5344CB8AC3E}">
        <p14:creationId xmlns:p14="http://schemas.microsoft.com/office/powerpoint/2010/main" val="2481424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5562600" y="5638800"/>
            <a:ext cx="34290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b="1" dirty="0" smtClean="0">
                <a:solidFill>
                  <a:schemeClr val="tx1"/>
                </a:solidFill>
                <a:latin typeface="Avenir Book" charset="0"/>
                <a:sym typeface="Helvetica" charset="0"/>
              </a:rPr>
              <a:t>Visit </a:t>
            </a:r>
            <a:r>
              <a:rPr lang="en-US" altLang="en-US" sz="4400" b="1" dirty="0" smtClean="0">
                <a:solidFill>
                  <a:schemeClr val="accent6">
                    <a:lumMod val="75000"/>
                  </a:schemeClr>
                </a:solidFill>
                <a:latin typeface="Avenir Book" charset="0"/>
                <a:sym typeface="Helvetica" charset="0"/>
              </a:rPr>
              <a:t>dp.la</a:t>
            </a:r>
            <a:endParaRPr lang="en-US" altLang="en-US" sz="4400" b="1" dirty="0">
              <a:solidFill>
                <a:schemeClr val="accent6">
                  <a:lumMod val="75000"/>
                </a:schemeClr>
              </a:solidFill>
              <a:latin typeface="Avenir Book" charset="0"/>
              <a:sym typeface="Helvetica" charset="0"/>
            </a:endParaRPr>
          </a:p>
        </p:txBody>
      </p:sp>
      <p:pic>
        <p:nvPicPr>
          <p:cNvPr id="6"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4114800" cy="132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TextBox 6"/>
          <p:cNvSpPr txBox="1"/>
          <p:nvPr/>
        </p:nvSpPr>
        <p:spPr>
          <a:xfrm>
            <a:off x="1219200" y="1828800"/>
            <a:ext cx="7772400" cy="3416320"/>
          </a:xfrm>
          <a:prstGeom prst="rect">
            <a:avLst/>
          </a:prstGeom>
          <a:solidFill>
            <a:schemeClr val="bg1">
              <a:alpha val="58000"/>
            </a:schemeClr>
          </a:solidFill>
        </p:spPr>
        <p:txBody>
          <a:bodyPr wrap="square" rtlCol="0">
            <a:spAutoFit/>
          </a:bodyPr>
          <a:lstStyle/>
          <a:p>
            <a:pPr marL="285750" indent="-285750">
              <a:lnSpc>
                <a:spcPct val="150000"/>
              </a:lnSpc>
            </a:pPr>
            <a:r>
              <a:rPr lang="en-US" sz="4800" b="1" dirty="0" smtClean="0"/>
              <a:t>A </a:t>
            </a:r>
            <a:r>
              <a:rPr lang="en-US" sz="4800" b="1" dirty="0" smtClean="0">
                <a:solidFill>
                  <a:schemeClr val="accent6">
                    <a:lumMod val="75000"/>
                  </a:schemeClr>
                </a:solidFill>
              </a:rPr>
              <a:t>PORTAL</a:t>
            </a:r>
            <a:r>
              <a:rPr lang="en-US" sz="4800" b="1" dirty="0" smtClean="0"/>
              <a:t> FOR DISCOVERY</a:t>
            </a:r>
          </a:p>
          <a:p>
            <a:pPr marL="285750" indent="-285750">
              <a:lnSpc>
                <a:spcPct val="150000"/>
              </a:lnSpc>
            </a:pPr>
            <a:r>
              <a:rPr lang="en-US" sz="4800" b="1" dirty="0" smtClean="0">
                <a:solidFill>
                  <a:schemeClr val="bg1">
                    <a:lumMod val="50000"/>
                  </a:schemeClr>
                </a:solidFill>
              </a:rPr>
              <a:t>A PLATFORM TO BUILD UPON</a:t>
            </a:r>
          </a:p>
          <a:p>
            <a:pPr marL="285750" indent="-285750">
              <a:lnSpc>
                <a:spcPct val="150000"/>
              </a:lnSpc>
            </a:pPr>
            <a:r>
              <a:rPr lang="en-US" sz="4800" b="1" dirty="0" smtClean="0">
                <a:solidFill>
                  <a:schemeClr val="bg1">
                    <a:lumMod val="50000"/>
                  </a:schemeClr>
                </a:solidFill>
              </a:rPr>
              <a:t>A STRONG PUBLIC OPTION </a:t>
            </a:r>
            <a:endParaRPr lang="en-US" sz="4800"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0F5D4A96-1547-4F6F-96F7-05F4BFC9DEB3}" type="slidenum">
              <a:rPr lang="en-US" smtClean="0"/>
              <a:pPr/>
              <a:t>17</a:t>
            </a:fld>
            <a:endParaRPr lang="en-US" dirty="0"/>
          </a:p>
        </p:txBody>
      </p:sp>
    </p:spTree>
    <p:extLst>
      <p:ext uri="{BB962C8B-B14F-4D97-AF65-F5344CB8AC3E}">
        <p14:creationId xmlns:p14="http://schemas.microsoft.com/office/powerpoint/2010/main" val="203230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5562600" y="5638800"/>
            <a:ext cx="34290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b="1" dirty="0" smtClean="0">
                <a:solidFill>
                  <a:schemeClr val="tx1"/>
                </a:solidFill>
                <a:latin typeface="Avenir Book" charset="0"/>
                <a:sym typeface="Helvetica" charset="0"/>
              </a:rPr>
              <a:t>Visit </a:t>
            </a:r>
            <a:r>
              <a:rPr lang="en-US" altLang="en-US" sz="4400" b="1" dirty="0" smtClean="0">
                <a:solidFill>
                  <a:schemeClr val="accent6">
                    <a:lumMod val="75000"/>
                  </a:schemeClr>
                </a:solidFill>
                <a:latin typeface="Avenir Book" charset="0"/>
                <a:sym typeface="Helvetica" charset="0"/>
              </a:rPr>
              <a:t>dp.la</a:t>
            </a:r>
            <a:endParaRPr lang="en-US" altLang="en-US" sz="4400" b="1" dirty="0">
              <a:solidFill>
                <a:schemeClr val="accent6">
                  <a:lumMod val="75000"/>
                </a:schemeClr>
              </a:solidFill>
              <a:latin typeface="Avenir Book" charset="0"/>
              <a:sym typeface="Helvetica" charset="0"/>
            </a:endParaRPr>
          </a:p>
        </p:txBody>
      </p:sp>
      <p:pic>
        <p:nvPicPr>
          <p:cNvPr id="6"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4114800" cy="132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TextBox 6"/>
          <p:cNvSpPr txBox="1"/>
          <p:nvPr/>
        </p:nvSpPr>
        <p:spPr>
          <a:xfrm>
            <a:off x="1219200" y="1828800"/>
            <a:ext cx="7772400" cy="3416320"/>
          </a:xfrm>
          <a:prstGeom prst="rect">
            <a:avLst/>
          </a:prstGeom>
          <a:solidFill>
            <a:schemeClr val="bg1">
              <a:alpha val="58000"/>
            </a:schemeClr>
          </a:solidFill>
        </p:spPr>
        <p:txBody>
          <a:bodyPr wrap="square" rtlCol="0">
            <a:spAutoFit/>
          </a:bodyPr>
          <a:lstStyle/>
          <a:p>
            <a:pPr marL="285750" indent="-285750">
              <a:lnSpc>
                <a:spcPct val="150000"/>
              </a:lnSpc>
            </a:pPr>
            <a:r>
              <a:rPr lang="en-US" sz="4800" b="1" dirty="0" smtClean="0"/>
              <a:t>A </a:t>
            </a:r>
            <a:r>
              <a:rPr lang="en-US" sz="4800" b="1" dirty="0" smtClean="0">
                <a:solidFill>
                  <a:schemeClr val="accent6">
                    <a:lumMod val="75000"/>
                  </a:schemeClr>
                </a:solidFill>
              </a:rPr>
              <a:t>PORTAL</a:t>
            </a:r>
            <a:r>
              <a:rPr lang="en-US" sz="4800" b="1" dirty="0" smtClean="0"/>
              <a:t> FOR DISCOVERY</a:t>
            </a:r>
          </a:p>
          <a:p>
            <a:pPr marL="285750" indent="-285750">
              <a:lnSpc>
                <a:spcPct val="150000"/>
              </a:lnSpc>
            </a:pPr>
            <a:r>
              <a:rPr lang="en-US" sz="4800" b="1" dirty="0" smtClean="0">
                <a:solidFill>
                  <a:schemeClr val="bg1">
                    <a:lumMod val="50000"/>
                  </a:schemeClr>
                </a:solidFill>
              </a:rPr>
              <a:t>A PLATFORM TO BUILD UPON</a:t>
            </a:r>
          </a:p>
          <a:p>
            <a:pPr marL="285750" indent="-285750">
              <a:lnSpc>
                <a:spcPct val="150000"/>
              </a:lnSpc>
            </a:pPr>
            <a:r>
              <a:rPr lang="en-US" sz="4800" b="1" dirty="0" smtClean="0">
                <a:solidFill>
                  <a:schemeClr val="bg1">
                    <a:lumMod val="50000"/>
                  </a:schemeClr>
                </a:solidFill>
              </a:rPr>
              <a:t>A STRONG PUBLIC OPTION </a:t>
            </a:r>
            <a:endParaRPr lang="en-US" sz="4800"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0F5D4A96-1547-4F6F-96F7-05F4BFC9DEB3}" type="slidenum">
              <a:rPr lang="en-US" smtClean="0"/>
              <a:pPr/>
              <a:t>18</a:t>
            </a:fld>
            <a:endParaRPr lang="en-US" dirty="0"/>
          </a:p>
        </p:txBody>
      </p:sp>
      <p:sp>
        <p:nvSpPr>
          <p:cNvPr id="2" name="TextBox 1"/>
          <p:cNvSpPr txBox="1"/>
          <p:nvPr/>
        </p:nvSpPr>
        <p:spPr>
          <a:xfrm rot="19980944">
            <a:off x="210824" y="2685371"/>
            <a:ext cx="8547398" cy="1200329"/>
          </a:xfrm>
          <a:prstGeom prst="rect">
            <a:avLst/>
          </a:prstGeom>
          <a:solidFill>
            <a:schemeClr val="bg1"/>
          </a:solidFill>
        </p:spPr>
        <p:txBody>
          <a:bodyPr wrap="square" rtlCol="0">
            <a:spAutoFit/>
          </a:bodyPr>
          <a:lstStyle/>
          <a:p>
            <a:r>
              <a:rPr lang="en-US" sz="7200" dirty="0" smtClean="0"/>
              <a:t>DPLA: the front end</a:t>
            </a:r>
            <a:endParaRPr lang="en-US" sz="7200" dirty="0"/>
          </a:p>
        </p:txBody>
      </p:sp>
    </p:spTree>
    <p:extLst>
      <p:ext uri="{BB962C8B-B14F-4D97-AF65-F5344CB8AC3E}">
        <p14:creationId xmlns:p14="http://schemas.microsoft.com/office/powerpoint/2010/main" val="3560397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t="2477" b="1239"/>
          <a:stretch>
            <a:fillRect/>
          </a:stretch>
        </p:blipFill>
        <p:spPr bwMode="auto">
          <a:xfrm>
            <a:off x="-1" y="0"/>
            <a:ext cx="946627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F5D4A96-1547-4F6F-96F7-05F4BFC9DEB3}" type="slidenum">
              <a:rPr lang="en-US" smtClean="0"/>
              <a:pPr/>
              <a:t>19</a:t>
            </a:fld>
            <a:endParaRPr lang="en-US" dirty="0"/>
          </a:p>
        </p:txBody>
      </p:sp>
      <p:sp>
        <p:nvSpPr>
          <p:cNvPr id="2" name="Down Arrow 1"/>
          <p:cNvSpPr/>
          <p:nvPr/>
        </p:nvSpPr>
        <p:spPr>
          <a:xfrm rot="1688765">
            <a:off x="4042844" y="2465617"/>
            <a:ext cx="826365" cy="20981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7200" y="4343400"/>
            <a:ext cx="1600200" cy="281238"/>
          </a:xfrm>
          <a:prstGeom prst="rect">
            <a:avLst/>
          </a:prstGeom>
          <a:solidFill>
            <a:schemeClr val="bg1"/>
          </a:solidFill>
        </p:spPr>
        <p:txBody>
          <a:bodyPr wrap="square" rtlCol="0">
            <a:spAutoFit/>
          </a:bodyPr>
          <a:lstStyle/>
          <a:p>
            <a:r>
              <a:rPr lang="en-US" sz="2000" dirty="0" err="1" smtClean="0"/>
              <a:t>ozarks</a:t>
            </a:r>
            <a:endParaRPr lang="en-US" sz="2000" dirty="0"/>
          </a:p>
        </p:txBody>
      </p:sp>
    </p:spTree>
    <p:extLst>
      <p:ext uri="{BB962C8B-B14F-4D97-AF65-F5344CB8AC3E}">
        <p14:creationId xmlns:p14="http://schemas.microsoft.com/office/powerpoint/2010/main" val="414075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676400" y="-1772"/>
            <a:ext cx="5589488"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3276600"/>
            <a:ext cx="3733800" cy="2286000"/>
          </a:xfrm>
          <a:solidFill>
            <a:srgbClr val="FFFFFF"/>
          </a:solidFill>
        </p:spPr>
        <p:txBody>
          <a:bodyPr>
            <a:normAutofit/>
          </a:bodyPr>
          <a:lstStyle/>
          <a:p>
            <a:r>
              <a:rPr lang="en-US" sz="5400" dirty="0" smtClean="0">
                <a:solidFill>
                  <a:schemeClr val="tx2">
                    <a:lumMod val="60000"/>
                    <a:lumOff val="40000"/>
                  </a:schemeClr>
                </a:solidFill>
              </a:rPr>
              <a:t>First, a disclaimer…</a:t>
            </a:r>
            <a:endParaRPr lang="en-US" sz="5400" dirty="0">
              <a:solidFill>
                <a:schemeClr val="tx2">
                  <a:lumMod val="60000"/>
                  <a:lumOff val="40000"/>
                </a:schemeClr>
              </a:solidFill>
            </a:endParaRPr>
          </a:p>
        </p:txBody>
      </p:sp>
    </p:spTree>
    <p:extLst>
      <p:ext uri="{BB962C8B-B14F-4D97-AF65-F5344CB8AC3E}">
        <p14:creationId xmlns:p14="http://schemas.microsoft.com/office/powerpoint/2010/main" val="172489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075" y="23813"/>
            <a:ext cx="8705850" cy="681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0" y="4528782"/>
            <a:ext cx="3505200" cy="2362200"/>
          </a:xfrm>
          <a:prstGeom prst="ellipse">
            <a:avLst/>
          </a:prstGeom>
          <a:noFill/>
          <a:ln w="38100" cmpd="sng">
            <a:solidFill>
              <a:srgbClr val="F96A1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0" y="457200"/>
            <a:ext cx="5257800" cy="1371600"/>
          </a:xfrm>
          <a:prstGeom prst="ellipse">
            <a:avLst/>
          </a:prstGeom>
          <a:noFill/>
          <a:ln w="38100" cmpd="sng">
            <a:solidFill>
              <a:srgbClr val="F96A1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766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95400" y="381000"/>
            <a:ext cx="5776912" cy="480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876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5D4A96-1547-4F6F-96F7-05F4BFC9DEB3}" type="slidenum">
              <a:rPr lang="en-US" smtClean="0"/>
              <a:pPr/>
              <a:t>22</a:t>
            </a:fld>
            <a:endParaRPr lang="en-US" dirty="0"/>
          </a:p>
        </p:txBody>
      </p:sp>
      <p:pic>
        <p:nvPicPr>
          <p:cNvPr id="6" name="Picture 5"/>
          <p:cNvPicPr>
            <a:picLocks noChangeAspect="1"/>
          </p:cNvPicPr>
          <p:nvPr/>
        </p:nvPicPr>
        <p:blipFill>
          <a:blip r:embed="rId2"/>
          <a:stretch>
            <a:fillRect/>
          </a:stretch>
        </p:blipFill>
        <p:spPr>
          <a:xfrm>
            <a:off x="0" y="25400"/>
            <a:ext cx="9144000" cy="6791846"/>
          </a:xfrm>
          <a:prstGeom prst="rect">
            <a:avLst/>
          </a:prstGeom>
        </p:spPr>
      </p:pic>
    </p:spTree>
    <p:extLst>
      <p:ext uri="{BB962C8B-B14F-4D97-AF65-F5344CB8AC3E}">
        <p14:creationId xmlns:p14="http://schemas.microsoft.com/office/powerpoint/2010/main" val="3874765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5D4A96-1547-4F6F-96F7-05F4BFC9DEB3}" type="slidenum">
              <a:rPr lang="en-US" smtClean="0"/>
              <a:pPr/>
              <a:t>23</a:t>
            </a:fld>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295276"/>
            <a:ext cx="8991600" cy="6105524"/>
          </a:xfrm>
          <a:prstGeom prst="rect">
            <a:avLst/>
          </a:prstGeom>
          <a:noFill/>
          <a:ln w="9525">
            <a:noFill/>
            <a:miter lim="800000"/>
            <a:headEnd/>
            <a:tailEnd/>
          </a:ln>
        </p:spPr>
      </p:pic>
      <p:sp>
        <p:nvSpPr>
          <p:cNvPr id="4" name="TextBox 3"/>
          <p:cNvSpPr txBox="1"/>
          <p:nvPr/>
        </p:nvSpPr>
        <p:spPr>
          <a:xfrm>
            <a:off x="1143000" y="0"/>
            <a:ext cx="6858000" cy="769441"/>
          </a:xfrm>
          <a:prstGeom prst="rect">
            <a:avLst/>
          </a:prstGeom>
          <a:noFill/>
        </p:spPr>
        <p:txBody>
          <a:bodyPr wrap="square" rtlCol="0">
            <a:spAutoFit/>
          </a:bodyPr>
          <a:lstStyle/>
          <a:p>
            <a:pPr algn="ctr">
              <a:spcBef>
                <a:spcPct val="0"/>
              </a:spcBef>
            </a:pPr>
            <a:r>
              <a:rPr lang="en-US" sz="4400" dirty="0" smtClean="0">
                <a:latin typeface="+mj-lt"/>
                <a:ea typeface="+mj-ea"/>
                <a:cs typeface="+mj-cs"/>
              </a:rPr>
              <a:t>Timeline Search</a:t>
            </a:r>
            <a:endParaRPr lang="en-US" sz="4400" dirty="0">
              <a:latin typeface="+mj-lt"/>
              <a:ea typeface="+mj-ea"/>
              <a:cs typeface="+mj-cs"/>
            </a:endParaRPr>
          </a:p>
        </p:txBody>
      </p:sp>
    </p:spTree>
    <p:extLst>
      <p:ext uri="{BB962C8B-B14F-4D97-AF65-F5344CB8AC3E}">
        <p14:creationId xmlns:p14="http://schemas.microsoft.com/office/powerpoint/2010/main" val="3248031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5D4A96-1547-4F6F-96F7-05F4BFC9DEB3}" type="slidenum">
              <a:rPr lang="en-US" smtClean="0"/>
              <a:pPr/>
              <a:t>24</a:t>
            </a:fld>
            <a:endParaRPr lang="en-US" dirty="0"/>
          </a:p>
        </p:txBody>
      </p:sp>
      <p:sp>
        <p:nvSpPr>
          <p:cNvPr id="4" name="TextBox 3"/>
          <p:cNvSpPr txBox="1"/>
          <p:nvPr/>
        </p:nvSpPr>
        <p:spPr>
          <a:xfrm>
            <a:off x="1143000" y="152400"/>
            <a:ext cx="6858000" cy="707886"/>
          </a:xfrm>
          <a:prstGeom prst="rect">
            <a:avLst/>
          </a:prstGeom>
          <a:noFill/>
        </p:spPr>
        <p:txBody>
          <a:bodyPr wrap="square" rtlCol="0">
            <a:spAutoFit/>
          </a:bodyPr>
          <a:lstStyle/>
          <a:p>
            <a:pPr algn="ctr"/>
            <a:r>
              <a:rPr lang="en-US" sz="4000" b="1" dirty="0" smtClean="0"/>
              <a:t>Map Search</a:t>
            </a:r>
            <a:endParaRPr lang="en-US" sz="4000" b="1" dirty="0"/>
          </a:p>
        </p:txBody>
      </p:sp>
      <p:pic>
        <p:nvPicPr>
          <p:cNvPr id="327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826294"/>
            <a:ext cx="8153400" cy="5422106"/>
          </a:xfrm>
          <a:prstGeom prst="rect">
            <a:avLst/>
          </a:prstGeom>
          <a:noFill/>
          <a:ln w="9525">
            <a:noFill/>
            <a:miter lim="800000"/>
            <a:headEnd/>
            <a:tailEnd/>
          </a:ln>
        </p:spPr>
      </p:pic>
    </p:spTree>
    <p:extLst>
      <p:ext uri="{BB962C8B-B14F-4D97-AF65-F5344CB8AC3E}">
        <p14:creationId xmlns:p14="http://schemas.microsoft.com/office/powerpoint/2010/main" val="286190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5562600" y="5638800"/>
            <a:ext cx="34290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b="1" dirty="0" smtClean="0">
                <a:solidFill>
                  <a:schemeClr val="tx1"/>
                </a:solidFill>
                <a:latin typeface="Avenir Book" charset="0"/>
                <a:sym typeface="Helvetica" charset="0"/>
              </a:rPr>
              <a:t>Visit </a:t>
            </a:r>
            <a:r>
              <a:rPr lang="en-US" altLang="en-US" sz="4400" b="1" dirty="0" smtClean="0">
                <a:solidFill>
                  <a:schemeClr val="accent6">
                    <a:lumMod val="75000"/>
                  </a:schemeClr>
                </a:solidFill>
                <a:latin typeface="Avenir Book" charset="0"/>
                <a:sym typeface="Helvetica" charset="0"/>
              </a:rPr>
              <a:t>dp.la</a:t>
            </a:r>
            <a:endParaRPr lang="en-US" altLang="en-US" sz="4400" b="1" dirty="0">
              <a:solidFill>
                <a:schemeClr val="accent6">
                  <a:lumMod val="75000"/>
                </a:schemeClr>
              </a:solidFill>
              <a:latin typeface="Avenir Book" charset="0"/>
              <a:sym typeface="Helvetica" charset="0"/>
            </a:endParaRPr>
          </a:p>
        </p:txBody>
      </p:sp>
      <p:pic>
        <p:nvPicPr>
          <p:cNvPr id="6"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4114800" cy="132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TextBox 6"/>
          <p:cNvSpPr txBox="1"/>
          <p:nvPr/>
        </p:nvSpPr>
        <p:spPr>
          <a:xfrm>
            <a:off x="0" y="1828801"/>
            <a:ext cx="9144000" cy="2077492"/>
          </a:xfrm>
          <a:prstGeom prst="rect">
            <a:avLst/>
          </a:prstGeom>
          <a:solidFill>
            <a:schemeClr val="bg1">
              <a:alpha val="58000"/>
            </a:schemeClr>
          </a:solidFill>
        </p:spPr>
        <p:txBody>
          <a:bodyPr wrap="square" rtlCol="0">
            <a:spAutoFit/>
          </a:bodyPr>
          <a:lstStyle/>
          <a:p>
            <a:pPr marL="285750" indent="-285750" algn="ctr">
              <a:lnSpc>
                <a:spcPct val="150000"/>
              </a:lnSpc>
            </a:pPr>
            <a:endParaRPr lang="en-US" b="1" dirty="0" smtClean="0"/>
          </a:p>
          <a:p>
            <a:pPr marL="285750" indent="-285750" algn="ctr">
              <a:lnSpc>
                <a:spcPct val="150000"/>
              </a:lnSpc>
            </a:pPr>
            <a:r>
              <a:rPr lang="en-US" sz="4800" b="1" dirty="0" smtClean="0"/>
              <a:t>CURATED COLLECTIONS</a:t>
            </a:r>
          </a:p>
          <a:p>
            <a:pPr marL="285750" indent="-285750" algn="ctr">
              <a:lnSpc>
                <a:spcPct val="150000"/>
              </a:lnSpc>
            </a:pPr>
            <a:endParaRPr lang="en-US" sz="2000" dirty="0"/>
          </a:p>
        </p:txBody>
      </p:sp>
      <p:sp>
        <p:nvSpPr>
          <p:cNvPr id="8" name="Slide Number Placeholder 7"/>
          <p:cNvSpPr>
            <a:spLocks noGrp="1"/>
          </p:cNvSpPr>
          <p:nvPr>
            <p:ph type="sldNum" sz="quarter" idx="12"/>
          </p:nvPr>
        </p:nvSpPr>
        <p:spPr/>
        <p:txBody>
          <a:bodyPr/>
          <a:lstStyle/>
          <a:p>
            <a:fld id="{0F5D4A96-1547-4F6F-96F7-05F4BFC9DEB3}" type="slidenum">
              <a:rPr lang="en-US" smtClean="0"/>
              <a:pPr/>
              <a:t>25</a:t>
            </a:fld>
            <a:endParaRPr lang="en-US" dirty="0"/>
          </a:p>
        </p:txBody>
      </p:sp>
    </p:spTree>
    <p:extLst>
      <p:ext uri="{BB962C8B-B14F-4D97-AF65-F5344CB8AC3E}">
        <p14:creationId xmlns:p14="http://schemas.microsoft.com/office/powerpoint/2010/main" val="2834787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0F5D4A96-1547-4F6F-96F7-05F4BFC9DEB3}" type="slidenum">
              <a:rPr lang="en-US" smtClean="0"/>
              <a:pPr/>
              <a:t>26</a:t>
            </a:fld>
            <a:endParaRPr lang="en-US" dirty="0"/>
          </a:p>
        </p:txBody>
      </p:sp>
      <p:pic>
        <p:nvPicPr>
          <p:cNvPr id="5" name="Picture 4"/>
          <p:cNvPicPr>
            <a:picLocks noChangeAspect="1"/>
          </p:cNvPicPr>
          <p:nvPr/>
        </p:nvPicPr>
        <p:blipFill>
          <a:blip r:embed="rId3"/>
          <a:stretch>
            <a:fillRect/>
          </a:stretch>
        </p:blipFill>
        <p:spPr>
          <a:xfrm>
            <a:off x="63500" y="0"/>
            <a:ext cx="9006773" cy="6858000"/>
          </a:xfrm>
          <a:prstGeom prst="rect">
            <a:avLst/>
          </a:prstGeom>
        </p:spPr>
      </p:pic>
      <p:sp>
        <p:nvSpPr>
          <p:cNvPr id="6" name="Oval 5"/>
          <p:cNvSpPr/>
          <p:nvPr/>
        </p:nvSpPr>
        <p:spPr>
          <a:xfrm>
            <a:off x="76200" y="1143000"/>
            <a:ext cx="1219200" cy="609600"/>
          </a:xfrm>
          <a:prstGeom prst="ellipse">
            <a:avLst/>
          </a:prstGeom>
          <a:noFill/>
          <a:ln w="28575" cmpd="sng">
            <a:solidFill>
              <a:srgbClr val="F96A1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977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5D4A96-1547-4F6F-96F7-05F4BFC9DEB3}" type="slidenum">
              <a:rPr lang="en-US" smtClean="0"/>
              <a:pPr/>
              <a:t>27</a:t>
            </a:fld>
            <a:endParaRPr lang="en-US" dirty="0"/>
          </a:p>
        </p:txBody>
      </p:sp>
      <p:pic>
        <p:nvPicPr>
          <p:cNvPr id="5" name="Picture 4"/>
          <p:cNvPicPr>
            <a:picLocks noChangeAspect="1"/>
          </p:cNvPicPr>
          <p:nvPr/>
        </p:nvPicPr>
        <p:blipFill>
          <a:blip r:embed="rId2"/>
          <a:stretch>
            <a:fillRect/>
          </a:stretch>
        </p:blipFill>
        <p:spPr>
          <a:xfrm>
            <a:off x="0" y="330200"/>
            <a:ext cx="9144000" cy="6173521"/>
          </a:xfrm>
          <a:prstGeom prst="rect">
            <a:avLst/>
          </a:prstGeom>
        </p:spPr>
      </p:pic>
      <p:sp>
        <p:nvSpPr>
          <p:cNvPr id="6" name="Oval 5"/>
          <p:cNvSpPr/>
          <p:nvPr/>
        </p:nvSpPr>
        <p:spPr>
          <a:xfrm>
            <a:off x="0" y="457200"/>
            <a:ext cx="2209800" cy="609600"/>
          </a:xfrm>
          <a:prstGeom prst="ellipse">
            <a:avLst/>
          </a:prstGeom>
          <a:noFill/>
          <a:ln w="28575" cmpd="sng">
            <a:solidFill>
              <a:srgbClr val="F96A1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95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5D4A96-1547-4F6F-96F7-05F4BFC9DEB3}" type="slidenum">
              <a:rPr lang="en-US" smtClean="0"/>
              <a:pPr/>
              <a:t>28</a:t>
            </a:fld>
            <a:endParaRPr lang="en-US" dirty="0"/>
          </a:p>
        </p:txBody>
      </p:sp>
      <p:pic>
        <p:nvPicPr>
          <p:cNvPr id="5" name="Picture 4"/>
          <p:cNvPicPr>
            <a:picLocks noChangeAspect="1"/>
          </p:cNvPicPr>
          <p:nvPr/>
        </p:nvPicPr>
        <p:blipFill>
          <a:blip r:embed="rId2"/>
          <a:stretch>
            <a:fillRect/>
          </a:stretch>
        </p:blipFill>
        <p:spPr>
          <a:xfrm>
            <a:off x="0" y="114300"/>
            <a:ext cx="9144000" cy="6610244"/>
          </a:xfrm>
          <a:prstGeom prst="rect">
            <a:avLst/>
          </a:prstGeom>
        </p:spPr>
      </p:pic>
      <p:sp>
        <p:nvSpPr>
          <p:cNvPr id="6" name="Oval 5"/>
          <p:cNvSpPr/>
          <p:nvPr/>
        </p:nvSpPr>
        <p:spPr>
          <a:xfrm>
            <a:off x="0" y="0"/>
            <a:ext cx="3048000" cy="1524000"/>
          </a:xfrm>
          <a:prstGeom prst="ellipse">
            <a:avLst/>
          </a:prstGeom>
          <a:noFill/>
          <a:ln w="28575" cmpd="sng">
            <a:solidFill>
              <a:srgbClr val="F96A1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49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4325" y="23813"/>
            <a:ext cx="8515350" cy="681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rot="4128700">
            <a:off x="3686660" y="-322813"/>
            <a:ext cx="999177" cy="2544581"/>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Facet for hub; no separate web portal</a:t>
            </a:r>
            <a:endParaRPr lang="en-US" dirty="0"/>
          </a:p>
        </p:txBody>
      </p:sp>
      <p:sp>
        <p:nvSpPr>
          <p:cNvPr id="6" name="Oval 5"/>
          <p:cNvSpPr/>
          <p:nvPr/>
        </p:nvSpPr>
        <p:spPr>
          <a:xfrm>
            <a:off x="838200" y="1219200"/>
            <a:ext cx="1371600" cy="762000"/>
          </a:xfrm>
          <a:prstGeom prst="ellipse">
            <a:avLst/>
          </a:prstGeom>
          <a:noFill/>
          <a:ln w="38100" cmpd="sng">
            <a:solidFill>
              <a:srgbClr val="F96A1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42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33151"/>
            <a:ext cx="4800600" cy="1200329"/>
          </a:xfrm>
          <a:prstGeom prst="rect">
            <a:avLst/>
          </a:prstGeom>
          <a:noFill/>
        </p:spPr>
        <p:txBody>
          <a:bodyPr wrap="square" rtlCol="0">
            <a:spAutoFit/>
          </a:bodyPr>
          <a:lstStyle/>
          <a:p>
            <a:r>
              <a:rPr lang="en-US" sz="7200" dirty="0" smtClean="0">
                <a:solidFill>
                  <a:schemeClr val="accent6">
                    <a:lumMod val="75000"/>
                  </a:schemeClr>
                </a:solidFill>
              </a:rPr>
              <a:t>And a quiz:</a:t>
            </a:r>
            <a:endParaRPr lang="en-US" sz="7200" dirty="0">
              <a:solidFill>
                <a:schemeClr val="accent6">
                  <a:lumMod val="75000"/>
                </a:schemeClr>
              </a:solidFill>
            </a:endParaRPr>
          </a:p>
        </p:txBody>
      </p:sp>
      <p:pic>
        <p:nvPicPr>
          <p:cNvPr id="5" name="Picture 4"/>
          <p:cNvPicPr>
            <a:picLocks noChangeAspect="1"/>
          </p:cNvPicPr>
          <p:nvPr/>
        </p:nvPicPr>
        <p:blipFill>
          <a:blip r:embed="rId3"/>
          <a:stretch>
            <a:fillRect/>
          </a:stretch>
        </p:blipFill>
        <p:spPr>
          <a:xfrm>
            <a:off x="0" y="1981200"/>
            <a:ext cx="9144000" cy="3899494"/>
          </a:xfrm>
          <a:prstGeom prst="rect">
            <a:avLst/>
          </a:prstGeom>
        </p:spPr>
      </p:pic>
    </p:spTree>
    <p:extLst>
      <p:ext uri="{BB962C8B-B14F-4D97-AF65-F5344CB8AC3E}">
        <p14:creationId xmlns:p14="http://schemas.microsoft.com/office/powerpoint/2010/main" val="1733474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5562600" y="5638800"/>
            <a:ext cx="34290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b="1" dirty="0" smtClean="0">
                <a:solidFill>
                  <a:schemeClr val="tx1"/>
                </a:solidFill>
                <a:latin typeface="Avenir Book" charset="0"/>
                <a:sym typeface="Helvetica" charset="0"/>
              </a:rPr>
              <a:t>Visit </a:t>
            </a:r>
            <a:r>
              <a:rPr lang="en-US" altLang="en-US" sz="4400" b="1" dirty="0" smtClean="0">
                <a:solidFill>
                  <a:schemeClr val="accent6">
                    <a:lumMod val="75000"/>
                  </a:schemeClr>
                </a:solidFill>
                <a:latin typeface="Avenir Book" charset="0"/>
                <a:sym typeface="Helvetica" charset="0"/>
              </a:rPr>
              <a:t>dp.la</a:t>
            </a:r>
            <a:endParaRPr lang="en-US" altLang="en-US" sz="4400" b="1" dirty="0">
              <a:solidFill>
                <a:schemeClr val="accent6">
                  <a:lumMod val="75000"/>
                </a:schemeClr>
              </a:solidFill>
              <a:latin typeface="Avenir Book" charset="0"/>
              <a:sym typeface="Helvetica" charset="0"/>
            </a:endParaRPr>
          </a:p>
        </p:txBody>
      </p:sp>
      <p:pic>
        <p:nvPicPr>
          <p:cNvPr id="6"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4114800" cy="132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TextBox 6"/>
          <p:cNvSpPr txBox="1"/>
          <p:nvPr/>
        </p:nvSpPr>
        <p:spPr>
          <a:xfrm>
            <a:off x="1219200" y="1828800"/>
            <a:ext cx="7772400" cy="3416320"/>
          </a:xfrm>
          <a:prstGeom prst="rect">
            <a:avLst/>
          </a:prstGeom>
          <a:solidFill>
            <a:schemeClr val="bg1">
              <a:alpha val="58000"/>
            </a:schemeClr>
          </a:solidFill>
        </p:spPr>
        <p:txBody>
          <a:bodyPr wrap="square" rtlCol="0">
            <a:spAutoFit/>
          </a:bodyPr>
          <a:lstStyle/>
          <a:p>
            <a:pPr marL="285750" indent="-285750">
              <a:lnSpc>
                <a:spcPct val="150000"/>
              </a:lnSpc>
            </a:pPr>
            <a:r>
              <a:rPr lang="en-US" sz="4800" b="1" dirty="0" smtClean="0">
                <a:solidFill>
                  <a:schemeClr val="bg1">
                    <a:lumMod val="50000"/>
                  </a:schemeClr>
                </a:solidFill>
              </a:rPr>
              <a:t>A PORTAL FOR DISCOVERY</a:t>
            </a:r>
          </a:p>
          <a:p>
            <a:pPr marL="285750" indent="-285750">
              <a:lnSpc>
                <a:spcPct val="150000"/>
              </a:lnSpc>
            </a:pPr>
            <a:r>
              <a:rPr lang="en-US" sz="4800" b="1" dirty="0" smtClean="0"/>
              <a:t>A </a:t>
            </a:r>
            <a:r>
              <a:rPr lang="en-US" sz="4800" b="1" dirty="0" smtClean="0">
                <a:solidFill>
                  <a:schemeClr val="accent6">
                    <a:lumMod val="75000"/>
                  </a:schemeClr>
                </a:solidFill>
              </a:rPr>
              <a:t>PLATFORM </a:t>
            </a:r>
            <a:r>
              <a:rPr lang="en-US" sz="4800" b="1" dirty="0" smtClean="0"/>
              <a:t>TO BUILD UPON</a:t>
            </a:r>
          </a:p>
          <a:p>
            <a:pPr marL="285750" indent="-285750">
              <a:lnSpc>
                <a:spcPct val="150000"/>
              </a:lnSpc>
            </a:pPr>
            <a:r>
              <a:rPr lang="en-US" sz="4800" b="1" dirty="0" smtClean="0">
                <a:solidFill>
                  <a:schemeClr val="bg1">
                    <a:lumMod val="50000"/>
                  </a:schemeClr>
                </a:solidFill>
              </a:rPr>
              <a:t>A STRONG PUBLIC OPTION </a:t>
            </a:r>
            <a:endParaRPr lang="en-US" sz="4800"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0F5D4A96-1547-4F6F-96F7-05F4BFC9DEB3}" type="slidenum">
              <a:rPr lang="en-US" smtClean="0"/>
              <a:pPr/>
              <a:t>30</a:t>
            </a:fld>
            <a:endParaRPr lang="en-US" dirty="0"/>
          </a:p>
        </p:txBody>
      </p:sp>
    </p:spTree>
    <p:extLst>
      <p:ext uri="{BB962C8B-B14F-4D97-AF65-F5344CB8AC3E}">
        <p14:creationId xmlns:p14="http://schemas.microsoft.com/office/powerpoint/2010/main" val="39260819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0"/>
            <a:ext cx="818685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9383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5D4A96-1547-4F6F-96F7-05F4BFC9DEB3}" type="slidenum">
              <a:rPr lang="en-US" smtClean="0"/>
              <a:pPr/>
              <a:t>32</a:t>
            </a:fld>
            <a:endParaRPr lang="en-US" dirty="0"/>
          </a:p>
        </p:txBody>
      </p:sp>
      <p:pic>
        <p:nvPicPr>
          <p:cNvPr id="3" name="Picture 2"/>
          <p:cNvPicPr>
            <a:picLocks noChangeAspect="1"/>
          </p:cNvPicPr>
          <p:nvPr/>
        </p:nvPicPr>
        <p:blipFill>
          <a:blip r:embed="rId2"/>
          <a:stretch>
            <a:fillRect/>
          </a:stretch>
        </p:blipFill>
        <p:spPr>
          <a:xfrm>
            <a:off x="0" y="546100"/>
            <a:ext cx="9144000" cy="5744059"/>
          </a:xfrm>
          <a:prstGeom prst="rect">
            <a:avLst/>
          </a:prstGeom>
        </p:spPr>
      </p:pic>
      <p:sp>
        <p:nvSpPr>
          <p:cNvPr id="4" name="TextBox 3"/>
          <p:cNvSpPr txBox="1"/>
          <p:nvPr/>
        </p:nvSpPr>
        <p:spPr>
          <a:xfrm>
            <a:off x="76200" y="2209800"/>
            <a:ext cx="1295400" cy="400110"/>
          </a:xfrm>
          <a:prstGeom prst="rect">
            <a:avLst/>
          </a:prstGeom>
          <a:solidFill>
            <a:schemeClr val="bg1"/>
          </a:solidFill>
        </p:spPr>
        <p:txBody>
          <a:bodyPr wrap="square" rtlCol="0">
            <a:spAutoFit/>
          </a:bodyPr>
          <a:lstStyle/>
          <a:p>
            <a:r>
              <a:rPr lang="en-US" sz="2000" dirty="0" smtClean="0"/>
              <a:t>frontier</a:t>
            </a:r>
            <a:endParaRPr lang="en-US" sz="2000" dirty="0"/>
          </a:p>
        </p:txBody>
      </p:sp>
    </p:spTree>
    <p:extLst>
      <p:ext uri="{BB962C8B-B14F-4D97-AF65-F5344CB8AC3E}">
        <p14:creationId xmlns:p14="http://schemas.microsoft.com/office/powerpoint/2010/main" val="97809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5D4A96-1547-4F6F-96F7-05F4BFC9DEB3}" type="slidenum">
              <a:rPr lang="en-US" smtClean="0"/>
              <a:pPr/>
              <a:t>33</a:t>
            </a:fld>
            <a:endParaRPr lang="en-US" dirty="0"/>
          </a:p>
        </p:txBody>
      </p:sp>
      <p:pic>
        <p:nvPicPr>
          <p:cNvPr id="4" name="Picture 3"/>
          <p:cNvPicPr>
            <a:picLocks noChangeAspect="1"/>
          </p:cNvPicPr>
          <p:nvPr/>
        </p:nvPicPr>
        <p:blipFill>
          <a:blip r:embed="rId2"/>
          <a:stretch>
            <a:fillRect/>
          </a:stretch>
        </p:blipFill>
        <p:spPr>
          <a:xfrm>
            <a:off x="0" y="63500"/>
            <a:ext cx="9144000" cy="6724387"/>
          </a:xfrm>
          <a:prstGeom prst="rect">
            <a:avLst/>
          </a:prstGeom>
        </p:spPr>
      </p:pic>
    </p:spTree>
    <p:extLst>
      <p:ext uri="{BB962C8B-B14F-4D97-AF65-F5344CB8AC3E}">
        <p14:creationId xmlns:p14="http://schemas.microsoft.com/office/powerpoint/2010/main" val="3033209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5D4A96-1547-4F6F-96F7-05F4BFC9DEB3}" type="slidenum">
              <a:rPr lang="en-US" smtClean="0"/>
              <a:pPr/>
              <a:t>34</a:t>
            </a:fld>
            <a:endParaRPr lang="en-US" dirty="0"/>
          </a:p>
        </p:txBody>
      </p:sp>
      <p:pic>
        <p:nvPicPr>
          <p:cNvPr id="3" name="Picture 2"/>
          <p:cNvPicPr>
            <a:picLocks noChangeAspect="1"/>
          </p:cNvPicPr>
          <p:nvPr/>
        </p:nvPicPr>
        <p:blipFill>
          <a:blip r:embed="rId2"/>
          <a:stretch>
            <a:fillRect/>
          </a:stretch>
        </p:blipFill>
        <p:spPr>
          <a:xfrm>
            <a:off x="0" y="114300"/>
            <a:ext cx="9144000" cy="6606153"/>
          </a:xfrm>
          <a:prstGeom prst="rect">
            <a:avLst/>
          </a:prstGeom>
        </p:spPr>
      </p:pic>
      <p:sp>
        <p:nvSpPr>
          <p:cNvPr id="4" name="TextBox 3"/>
          <p:cNvSpPr txBox="1"/>
          <p:nvPr/>
        </p:nvSpPr>
        <p:spPr>
          <a:xfrm>
            <a:off x="4419600" y="3352800"/>
            <a:ext cx="2743200" cy="1477328"/>
          </a:xfrm>
          <a:prstGeom prst="rect">
            <a:avLst/>
          </a:prstGeom>
          <a:solidFill>
            <a:srgbClr val="FFFFFF"/>
          </a:solidFill>
        </p:spPr>
        <p:txBody>
          <a:bodyPr wrap="square" rtlCol="0">
            <a:spAutoFit/>
          </a:bodyPr>
          <a:lstStyle/>
          <a:p>
            <a:r>
              <a:rPr lang="en-US" dirty="0" smtClean="0"/>
              <a:t>Your term(s) appeared in 9 records in Missouri</a:t>
            </a:r>
          </a:p>
          <a:p>
            <a:endParaRPr lang="en-US" dirty="0" smtClean="0"/>
          </a:p>
          <a:p>
            <a:r>
              <a:rPr lang="en-US" dirty="0" smtClean="0"/>
              <a:t>Click to view records in Missouri</a:t>
            </a:r>
            <a:endParaRPr lang="en-US" dirty="0"/>
          </a:p>
        </p:txBody>
      </p:sp>
    </p:spTree>
    <p:extLst>
      <p:ext uri="{BB962C8B-B14F-4D97-AF65-F5344CB8AC3E}">
        <p14:creationId xmlns:p14="http://schemas.microsoft.com/office/powerpoint/2010/main" val="217549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5D4A96-1547-4F6F-96F7-05F4BFC9DEB3}" type="slidenum">
              <a:rPr lang="en-US" smtClean="0"/>
              <a:pPr/>
              <a:t>35</a:t>
            </a:fld>
            <a:endParaRPr lang="en-US" dirty="0"/>
          </a:p>
        </p:txBody>
      </p:sp>
      <p:pic>
        <p:nvPicPr>
          <p:cNvPr id="4" name="Picture 3"/>
          <p:cNvPicPr>
            <a:picLocks noChangeAspect="1"/>
          </p:cNvPicPr>
          <p:nvPr/>
        </p:nvPicPr>
        <p:blipFill>
          <a:blip r:embed="rId2"/>
          <a:stretch>
            <a:fillRect/>
          </a:stretch>
        </p:blipFill>
        <p:spPr>
          <a:xfrm>
            <a:off x="0" y="76200"/>
            <a:ext cx="9144000" cy="6701021"/>
          </a:xfrm>
          <a:prstGeom prst="rect">
            <a:avLst/>
          </a:prstGeom>
        </p:spPr>
      </p:pic>
    </p:spTree>
    <p:extLst>
      <p:ext uri="{BB962C8B-B14F-4D97-AF65-F5344CB8AC3E}">
        <p14:creationId xmlns:p14="http://schemas.microsoft.com/office/powerpoint/2010/main" val="8290952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5D4A96-1547-4F6F-96F7-05F4BFC9DEB3}" type="slidenum">
              <a:rPr lang="en-US" smtClean="0"/>
              <a:pPr/>
              <a:t>36</a:t>
            </a:fld>
            <a:endParaRPr lang="en-US" dirty="0"/>
          </a:p>
        </p:txBody>
      </p:sp>
      <p:pic>
        <p:nvPicPr>
          <p:cNvPr id="4" name="Picture 3"/>
          <p:cNvPicPr>
            <a:picLocks noChangeAspect="1"/>
          </p:cNvPicPr>
          <p:nvPr/>
        </p:nvPicPr>
        <p:blipFill>
          <a:blip r:embed="rId2"/>
          <a:stretch>
            <a:fillRect/>
          </a:stretch>
        </p:blipFill>
        <p:spPr>
          <a:xfrm>
            <a:off x="0" y="152400"/>
            <a:ext cx="8982597" cy="6858000"/>
          </a:xfrm>
          <a:prstGeom prst="rect">
            <a:avLst/>
          </a:prstGeom>
        </p:spPr>
      </p:pic>
    </p:spTree>
    <p:extLst>
      <p:ext uri="{BB962C8B-B14F-4D97-AF65-F5344CB8AC3E}">
        <p14:creationId xmlns:p14="http://schemas.microsoft.com/office/powerpoint/2010/main" val="13637578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5D4A96-1547-4F6F-96F7-05F4BFC9DEB3}" type="slidenum">
              <a:rPr lang="en-US" smtClean="0"/>
              <a:pPr/>
              <a:t>37</a:t>
            </a:fld>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80853" y="39188"/>
            <a:ext cx="7743825" cy="5561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852049">
            <a:off x="116713" y="169948"/>
            <a:ext cx="1445919" cy="685800"/>
          </a:xfrm>
          <a:prstGeom prst="rightArrow">
            <a:avLst/>
          </a:prstGeom>
          <a:solidFill>
            <a:srgbClr val="F96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Steamboat</a:t>
            </a:r>
            <a:endParaRPr lang="en-US" dirty="0">
              <a:solidFill>
                <a:schemeClr val="tx1"/>
              </a:solidFill>
            </a:endParaRPr>
          </a:p>
        </p:txBody>
      </p:sp>
    </p:spTree>
    <p:extLst>
      <p:ext uri="{BB962C8B-B14F-4D97-AF65-F5344CB8AC3E}">
        <p14:creationId xmlns:p14="http://schemas.microsoft.com/office/powerpoint/2010/main" val="10735537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5D4A96-1547-4F6F-96F7-05F4BFC9DEB3}" type="slidenum">
              <a:rPr lang="en-US" smtClean="0"/>
              <a:pPr/>
              <a:t>38</a:t>
            </a:fld>
            <a:endParaRPr lang="en-US" dirty="0"/>
          </a:p>
        </p:txBody>
      </p:sp>
      <p:pic>
        <p:nvPicPr>
          <p:cNvPr id="6" name="Picture 5"/>
          <p:cNvPicPr>
            <a:picLocks noChangeAspect="1"/>
          </p:cNvPicPr>
          <p:nvPr/>
        </p:nvPicPr>
        <p:blipFill>
          <a:blip r:embed="rId2"/>
          <a:stretch>
            <a:fillRect/>
          </a:stretch>
        </p:blipFill>
        <p:spPr>
          <a:xfrm>
            <a:off x="381000" y="0"/>
            <a:ext cx="8364149" cy="6858000"/>
          </a:xfrm>
          <a:prstGeom prst="rect">
            <a:avLst/>
          </a:prstGeom>
        </p:spPr>
      </p:pic>
    </p:spTree>
    <p:extLst>
      <p:ext uri="{BB962C8B-B14F-4D97-AF65-F5344CB8AC3E}">
        <p14:creationId xmlns:p14="http://schemas.microsoft.com/office/powerpoint/2010/main" val="19541494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5D4A96-1547-4F6F-96F7-05F4BFC9DEB3}" type="slidenum">
              <a:rPr lang="en-US" smtClean="0"/>
              <a:pPr/>
              <a:t>39</a:t>
            </a:fld>
            <a:endParaRPr lang="en-US" dirty="0"/>
          </a:p>
        </p:txBody>
      </p:sp>
      <p:pic>
        <p:nvPicPr>
          <p:cNvPr id="7" name="Picture 6"/>
          <p:cNvPicPr>
            <a:picLocks noChangeAspect="1"/>
          </p:cNvPicPr>
          <p:nvPr/>
        </p:nvPicPr>
        <p:blipFill>
          <a:blip r:embed="rId2"/>
          <a:stretch>
            <a:fillRect/>
          </a:stretch>
        </p:blipFill>
        <p:spPr>
          <a:xfrm>
            <a:off x="373585" y="152400"/>
            <a:ext cx="7830615" cy="6108700"/>
          </a:xfrm>
          <a:prstGeom prst="rect">
            <a:avLst/>
          </a:prstGeom>
        </p:spPr>
      </p:pic>
    </p:spTree>
    <p:extLst>
      <p:ext uri="{BB962C8B-B14F-4D97-AF65-F5344CB8AC3E}">
        <p14:creationId xmlns:p14="http://schemas.microsoft.com/office/powerpoint/2010/main" val="2619025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you…</a:t>
            </a:r>
          </a:p>
        </p:txBody>
      </p:sp>
      <p:sp>
        <p:nvSpPr>
          <p:cNvPr id="3" name="Content Placeholder 2"/>
          <p:cNvSpPr>
            <a:spLocks noGrp="1"/>
          </p:cNvSpPr>
          <p:nvPr>
            <p:ph sz="half" idx="1"/>
          </p:nvPr>
        </p:nvSpPr>
        <p:spPr>
          <a:xfrm>
            <a:off x="1066800" y="1600201"/>
            <a:ext cx="3429000" cy="1714498"/>
          </a:xfrm>
          <a:solidFill>
            <a:schemeClr val="accent6">
              <a:lumMod val="75000"/>
            </a:schemeClr>
          </a:solidFill>
        </p:spPr>
        <p:txBody>
          <a:bodyPr>
            <a:normAutofit/>
          </a:bodyPr>
          <a:lstStyle/>
          <a:p>
            <a:pPr marL="0" indent="0" algn="ctr">
              <a:buNone/>
            </a:pPr>
            <a:endParaRPr lang="en-US" sz="900" dirty="0" smtClean="0">
              <a:solidFill>
                <a:schemeClr val="bg1"/>
              </a:solidFill>
            </a:endParaRPr>
          </a:p>
          <a:p>
            <a:pPr marL="0" indent="0" algn="ctr">
              <a:buNone/>
            </a:pPr>
            <a:r>
              <a:rPr lang="en-US" sz="3900" dirty="0" smtClean="0">
                <a:solidFill>
                  <a:schemeClr val="bg1"/>
                </a:solidFill>
              </a:rPr>
              <a:t>Public </a:t>
            </a:r>
            <a:r>
              <a:rPr lang="en-US" sz="3900" dirty="0">
                <a:solidFill>
                  <a:schemeClr val="bg1"/>
                </a:solidFill>
              </a:rPr>
              <a:t>service / instruction </a:t>
            </a:r>
            <a:r>
              <a:rPr lang="en-US" sz="3900" dirty="0" smtClean="0">
                <a:solidFill>
                  <a:schemeClr val="bg1"/>
                </a:solidFill>
              </a:rPr>
              <a:t>staff</a:t>
            </a:r>
          </a:p>
          <a:p>
            <a:pPr marL="0" indent="0" algn="ctr">
              <a:buNone/>
            </a:pPr>
            <a:endParaRPr lang="en-US" sz="3900" dirty="0" smtClean="0">
              <a:solidFill>
                <a:schemeClr val="bg1"/>
              </a:solidFill>
            </a:endParaRPr>
          </a:p>
          <a:p>
            <a:pPr marL="0" indent="0">
              <a:buNone/>
            </a:pPr>
            <a:endParaRPr lang="en-US" dirty="0">
              <a:solidFill>
                <a:schemeClr val="accent6">
                  <a:lumMod val="50000"/>
                </a:schemeClr>
              </a:solidFill>
            </a:endParaRPr>
          </a:p>
          <a:p>
            <a:pPr marL="0" indent="0">
              <a:buNone/>
            </a:pPr>
            <a:endParaRPr lang="en-US" dirty="0" smtClean="0">
              <a:solidFill>
                <a:schemeClr val="accent6">
                  <a:lumMod val="50000"/>
                </a:schemeClr>
              </a:solidFill>
            </a:endParaRPr>
          </a:p>
          <a:p>
            <a:pPr marL="0" indent="0">
              <a:buNone/>
            </a:pPr>
            <a:endParaRPr lang="en-US" dirty="0">
              <a:solidFill>
                <a:schemeClr val="accent6">
                  <a:lumMod val="50000"/>
                </a:schemeClr>
              </a:solidFill>
            </a:endParaRPr>
          </a:p>
          <a:p>
            <a:pPr marL="0" indent="0">
              <a:buNone/>
            </a:pPr>
            <a:endParaRPr lang="en-US" dirty="0">
              <a:solidFill>
                <a:schemeClr val="accent6">
                  <a:lumMod val="50000"/>
                </a:schemeClr>
              </a:solidFill>
            </a:endParaRPr>
          </a:p>
          <a:p>
            <a:endParaRPr lang="en-US" dirty="0"/>
          </a:p>
        </p:txBody>
      </p:sp>
      <p:sp>
        <p:nvSpPr>
          <p:cNvPr id="4" name="Content Placeholder 3"/>
          <p:cNvSpPr>
            <a:spLocks noGrp="1"/>
          </p:cNvSpPr>
          <p:nvPr>
            <p:ph sz="half" idx="2"/>
          </p:nvPr>
        </p:nvSpPr>
        <p:spPr>
          <a:xfrm>
            <a:off x="4495800" y="1600201"/>
            <a:ext cx="3581400" cy="1714498"/>
          </a:xfrm>
          <a:solidFill>
            <a:schemeClr val="accent4">
              <a:lumMod val="75000"/>
            </a:schemeClr>
          </a:solidFill>
        </p:spPr>
        <p:txBody>
          <a:bodyPr>
            <a:normAutofit/>
          </a:bodyPr>
          <a:lstStyle/>
          <a:p>
            <a:pPr marL="0" indent="0" algn="ctr">
              <a:buNone/>
            </a:pPr>
            <a:endParaRPr lang="en-US" sz="1600" dirty="0" smtClean="0">
              <a:solidFill>
                <a:schemeClr val="bg1"/>
              </a:solidFill>
            </a:endParaRPr>
          </a:p>
          <a:p>
            <a:pPr marL="0" indent="0" algn="ctr">
              <a:buNone/>
            </a:pPr>
            <a:r>
              <a:rPr lang="en-US" sz="3600" dirty="0" smtClean="0">
                <a:solidFill>
                  <a:schemeClr val="bg1"/>
                </a:solidFill>
              </a:rPr>
              <a:t>Metadata wrangler</a:t>
            </a:r>
          </a:p>
          <a:p>
            <a:pPr marL="0" indent="0">
              <a:buNone/>
            </a:pPr>
            <a:endParaRPr lang="en-US" dirty="0">
              <a:solidFill>
                <a:schemeClr val="bg1"/>
              </a:solidFill>
            </a:endParaRPr>
          </a:p>
          <a:p>
            <a:endParaRPr lang="en-US" dirty="0" smtClean="0"/>
          </a:p>
          <a:p>
            <a:endParaRPr lang="en-US" dirty="0"/>
          </a:p>
          <a:p>
            <a:endParaRPr lang="en-US" dirty="0"/>
          </a:p>
        </p:txBody>
      </p:sp>
      <p:sp>
        <p:nvSpPr>
          <p:cNvPr id="5" name="Content Placeholder 2"/>
          <p:cNvSpPr txBox="1">
            <a:spLocks/>
          </p:cNvSpPr>
          <p:nvPr/>
        </p:nvSpPr>
        <p:spPr>
          <a:xfrm>
            <a:off x="1066800" y="3314700"/>
            <a:ext cx="3429000" cy="1409700"/>
          </a:xfrm>
          <a:prstGeom prst="rect">
            <a:avLst/>
          </a:prstGeom>
          <a:solidFill>
            <a:schemeClr val="tx2">
              <a:lumMod val="60000"/>
              <a:lumOff val="4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1200" dirty="0" smtClean="0">
              <a:solidFill>
                <a:schemeClr val="bg1"/>
              </a:solidFill>
            </a:endParaRPr>
          </a:p>
          <a:p>
            <a:pPr marL="0" indent="0" algn="ctr">
              <a:buFont typeface="Arial" panose="020B0604020202020204" pitchFamily="34" charset="0"/>
              <a:buNone/>
            </a:pPr>
            <a:r>
              <a:rPr lang="en-US" sz="3600" dirty="0" smtClean="0">
                <a:solidFill>
                  <a:schemeClr val="bg1"/>
                </a:solidFill>
              </a:rPr>
              <a:t>App developer</a:t>
            </a:r>
          </a:p>
          <a:p>
            <a:pPr marL="0" indent="0">
              <a:buFont typeface="Arial" panose="020B0604020202020204" pitchFamily="34" charset="0"/>
              <a:buNone/>
            </a:pPr>
            <a:endParaRPr lang="en-US" dirty="0" smtClean="0">
              <a:solidFill>
                <a:schemeClr val="accent6">
                  <a:lumMod val="50000"/>
                </a:schemeClr>
              </a:solidFill>
            </a:endParaRPr>
          </a:p>
          <a:p>
            <a:pPr marL="0" indent="0">
              <a:buFont typeface="Arial" panose="020B0604020202020204" pitchFamily="34" charset="0"/>
              <a:buNone/>
            </a:pPr>
            <a:endParaRPr lang="en-US" dirty="0" smtClean="0">
              <a:solidFill>
                <a:schemeClr val="accent6">
                  <a:lumMod val="50000"/>
                </a:schemeClr>
              </a:solidFill>
            </a:endParaRPr>
          </a:p>
          <a:p>
            <a:pPr marL="0" indent="0">
              <a:buFont typeface="Arial" panose="020B0604020202020204" pitchFamily="34" charset="0"/>
              <a:buNone/>
            </a:pPr>
            <a:endParaRPr lang="en-US" dirty="0" smtClean="0">
              <a:solidFill>
                <a:schemeClr val="accent6">
                  <a:lumMod val="50000"/>
                </a:schemeClr>
              </a:solidFill>
            </a:endParaRPr>
          </a:p>
          <a:p>
            <a:endParaRPr lang="en-US" dirty="0"/>
          </a:p>
        </p:txBody>
      </p:sp>
      <p:sp>
        <p:nvSpPr>
          <p:cNvPr id="6" name="Content Placeholder 3"/>
          <p:cNvSpPr txBox="1">
            <a:spLocks/>
          </p:cNvSpPr>
          <p:nvPr/>
        </p:nvSpPr>
        <p:spPr>
          <a:xfrm>
            <a:off x="4495800" y="3314698"/>
            <a:ext cx="3581400" cy="1409701"/>
          </a:xfrm>
          <a:prstGeom prst="rect">
            <a:avLst/>
          </a:prstGeom>
          <a:solidFill>
            <a:schemeClr val="accent3">
              <a:lumMod val="75000"/>
            </a:schemeClr>
          </a:solidFill>
          <a:ln>
            <a:solidFill>
              <a:schemeClr val="accent3">
                <a:lumMod val="7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1200" dirty="0" smtClean="0">
              <a:solidFill>
                <a:schemeClr val="bg1"/>
              </a:solidFill>
            </a:endParaRPr>
          </a:p>
          <a:p>
            <a:pPr marL="0" indent="0" algn="ctr">
              <a:buFont typeface="Arial" panose="020B0604020202020204" pitchFamily="34" charset="0"/>
              <a:buNone/>
            </a:pPr>
            <a:r>
              <a:rPr lang="en-US" sz="3600" dirty="0" smtClean="0">
                <a:solidFill>
                  <a:schemeClr val="bg1"/>
                </a:solidFill>
              </a:rPr>
              <a:t>Administrator</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6350755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5D4A96-1547-4F6F-96F7-05F4BFC9DEB3}" type="slidenum">
              <a:rPr lang="en-US" smtClean="0"/>
              <a:pPr/>
              <a:t>40</a:t>
            </a:fld>
            <a:endParaRPr lang="en-US" dirty="0"/>
          </a:p>
        </p:txBody>
      </p:sp>
      <p:pic>
        <p:nvPicPr>
          <p:cNvPr id="5" name="Picture 4"/>
          <p:cNvPicPr>
            <a:picLocks noChangeAspect="1"/>
          </p:cNvPicPr>
          <p:nvPr/>
        </p:nvPicPr>
        <p:blipFill>
          <a:blip r:embed="rId2"/>
          <a:stretch>
            <a:fillRect/>
          </a:stretch>
        </p:blipFill>
        <p:spPr>
          <a:xfrm>
            <a:off x="749300" y="215900"/>
            <a:ext cx="7632700" cy="6426200"/>
          </a:xfrm>
          <a:prstGeom prst="rect">
            <a:avLst/>
          </a:prstGeom>
        </p:spPr>
      </p:pic>
    </p:spTree>
    <p:extLst>
      <p:ext uri="{BB962C8B-B14F-4D97-AF65-F5344CB8AC3E}">
        <p14:creationId xmlns:p14="http://schemas.microsoft.com/office/powerpoint/2010/main" val="1156006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5D4A96-1547-4F6F-96F7-05F4BFC9DEB3}" type="slidenum">
              <a:rPr lang="en-US" smtClean="0"/>
              <a:pPr/>
              <a:t>41</a:t>
            </a:fld>
            <a:endParaRPr lang="en-US" dirty="0"/>
          </a:p>
        </p:txBody>
      </p:sp>
      <p:pic>
        <p:nvPicPr>
          <p:cNvPr id="6" name="Picture 5"/>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28558542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5D4A96-1547-4F6F-96F7-05F4BFC9DEB3}" type="slidenum">
              <a:rPr lang="en-US" smtClean="0"/>
              <a:pPr/>
              <a:t>42</a:t>
            </a:fld>
            <a:endParaRPr lang="en-US" dirty="0"/>
          </a:p>
        </p:txBody>
      </p:sp>
      <p:pic>
        <p:nvPicPr>
          <p:cNvPr id="5" name="Picture 4"/>
          <p:cNvPicPr>
            <a:picLocks noChangeAspect="1"/>
          </p:cNvPicPr>
          <p:nvPr/>
        </p:nvPicPr>
        <p:blipFill>
          <a:blip r:embed="rId2"/>
          <a:stretch>
            <a:fillRect/>
          </a:stretch>
        </p:blipFill>
        <p:spPr>
          <a:xfrm>
            <a:off x="25400" y="0"/>
            <a:ext cx="9068996" cy="6858000"/>
          </a:xfrm>
          <a:prstGeom prst="rect">
            <a:avLst/>
          </a:prstGeom>
        </p:spPr>
      </p:pic>
    </p:spTree>
    <p:extLst>
      <p:ext uri="{BB962C8B-B14F-4D97-AF65-F5344CB8AC3E}">
        <p14:creationId xmlns:p14="http://schemas.microsoft.com/office/powerpoint/2010/main" val="36227115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5D4A96-1547-4F6F-96F7-05F4BFC9DEB3}" type="slidenum">
              <a:rPr lang="en-US" smtClean="0"/>
              <a:pPr/>
              <a:t>43</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2400"/>
            <a:ext cx="7000268" cy="41910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4300" y="2133600"/>
            <a:ext cx="6045997" cy="4572000"/>
          </a:xfrm>
          <a:prstGeom prst="rect">
            <a:avLst/>
          </a:prstGeom>
        </p:spPr>
      </p:pic>
    </p:spTree>
    <p:extLst>
      <p:ext uri="{BB962C8B-B14F-4D97-AF65-F5344CB8AC3E}">
        <p14:creationId xmlns:p14="http://schemas.microsoft.com/office/powerpoint/2010/main" val="85902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5D4A96-1547-4F6F-96F7-05F4BFC9DEB3}" type="slidenum">
              <a:rPr lang="en-US" smtClean="0"/>
              <a:pPr/>
              <a:t>44</a:t>
            </a:fld>
            <a:endParaRPr lang="en-US" dirty="0"/>
          </a:p>
        </p:txBody>
      </p:sp>
      <p:pic>
        <p:nvPicPr>
          <p:cNvPr id="4" name="Picture 3"/>
          <p:cNvPicPr>
            <a:picLocks noChangeAspect="1"/>
          </p:cNvPicPr>
          <p:nvPr/>
        </p:nvPicPr>
        <p:blipFill>
          <a:blip r:embed="rId2"/>
          <a:stretch>
            <a:fillRect/>
          </a:stretch>
        </p:blipFill>
        <p:spPr>
          <a:xfrm>
            <a:off x="158507" y="0"/>
            <a:ext cx="8928757" cy="6934200"/>
          </a:xfrm>
          <a:prstGeom prst="rect">
            <a:avLst/>
          </a:prstGeom>
        </p:spPr>
      </p:pic>
    </p:spTree>
    <p:extLst>
      <p:ext uri="{BB962C8B-B14F-4D97-AF65-F5344CB8AC3E}">
        <p14:creationId xmlns:p14="http://schemas.microsoft.com/office/powerpoint/2010/main" val="37541323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5562600" y="5638800"/>
            <a:ext cx="34290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b="1" dirty="0" smtClean="0">
                <a:solidFill>
                  <a:schemeClr val="tx1"/>
                </a:solidFill>
                <a:latin typeface="Avenir Book" charset="0"/>
                <a:sym typeface="Helvetica" charset="0"/>
              </a:rPr>
              <a:t>Visit </a:t>
            </a:r>
            <a:r>
              <a:rPr lang="en-US" altLang="en-US" sz="4400" b="1" dirty="0" smtClean="0">
                <a:solidFill>
                  <a:schemeClr val="accent6">
                    <a:lumMod val="75000"/>
                  </a:schemeClr>
                </a:solidFill>
                <a:latin typeface="Avenir Book" charset="0"/>
                <a:sym typeface="Helvetica" charset="0"/>
              </a:rPr>
              <a:t>dp.la</a:t>
            </a:r>
            <a:endParaRPr lang="en-US" altLang="en-US" sz="4400" b="1" dirty="0">
              <a:solidFill>
                <a:schemeClr val="accent6">
                  <a:lumMod val="75000"/>
                </a:schemeClr>
              </a:solidFill>
              <a:latin typeface="Avenir Book" charset="0"/>
              <a:sym typeface="Helvetica" charset="0"/>
            </a:endParaRPr>
          </a:p>
        </p:txBody>
      </p:sp>
      <p:pic>
        <p:nvPicPr>
          <p:cNvPr id="6"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4114800" cy="132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TextBox 6"/>
          <p:cNvSpPr txBox="1"/>
          <p:nvPr/>
        </p:nvSpPr>
        <p:spPr>
          <a:xfrm>
            <a:off x="1219200" y="1828800"/>
            <a:ext cx="7772400" cy="3416320"/>
          </a:xfrm>
          <a:prstGeom prst="rect">
            <a:avLst/>
          </a:prstGeom>
          <a:solidFill>
            <a:schemeClr val="bg1">
              <a:alpha val="58000"/>
            </a:schemeClr>
          </a:solidFill>
        </p:spPr>
        <p:txBody>
          <a:bodyPr wrap="square" rtlCol="0">
            <a:spAutoFit/>
          </a:bodyPr>
          <a:lstStyle/>
          <a:p>
            <a:pPr marL="285750" indent="-285750">
              <a:lnSpc>
                <a:spcPct val="150000"/>
              </a:lnSpc>
            </a:pPr>
            <a:r>
              <a:rPr lang="en-US" sz="4800" b="1" dirty="0" smtClean="0">
                <a:solidFill>
                  <a:schemeClr val="bg1">
                    <a:lumMod val="50000"/>
                  </a:schemeClr>
                </a:solidFill>
              </a:rPr>
              <a:t>A PORTAL FOR DISCOVERY</a:t>
            </a:r>
          </a:p>
          <a:p>
            <a:pPr marL="285750" indent="-285750">
              <a:lnSpc>
                <a:spcPct val="150000"/>
              </a:lnSpc>
            </a:pPr>
            <a:r>
              <a:rPr lang="en-US" sz="4800" b="1" dirty="0" smtClean="0"/>
              <a:t>A </a:t>
            </a:r>
            <a:r>
              <a:rPr lang="en-US" sz="4800" b="1" dirty="0" smtClean="0">
                <a:solidFill>
                  <a:schemeClr val="accent6">
                    <a:lumMod val="75000"/>
                  </a:schemeClr>
                </a:solidFill>
              </a:rPr>
              <a:t>PLATFORM </a:t>
            </a:r>
            <a:r>
              <a:rPr lang="en-US" sz="4800" b="1" dirty="0" smtClean="0"/>
              <a:t>TO BUILD UPON</a:t>
            </a:r>
          </a:p>
          <a:p>
            <a:pPr marL="285750" indent="-285750">
              <a:lnSpc>
                <a:spcPct val="150000"/>
              </a:lnSpc>
            </a:pPr>
            <a:r>
              <a:rPr lang="en-US" sz="4800" b="1" dirty="0" smtClean="0">
                <a:solidFill>
                  <a:schemeClr val="bg1">
                    <a:lumMod val="50000"/>
                  </a:schemeClr>
                </a:solidFill>
              </a:rPr>
              <a:t>A STRONG PUBLIC OPTION </a:t>
            </a:r>
            <a:endParaRPr lang="en-US" sz="4800"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0F5D4A96-1547-4F6F-96F7-05F4BFC9DEB3}" type="slidenum">
              <a:rPr lang="en-US" smtClean="0"/>
              <a:pPr/>
              <a:t>45</a:t>
            </a:fld>
            <a:endParaRPr lang="en-US" dirty="0"/>
          </a:p>
        </p:txBody>
      </p:sp>
    </p:spTree>
    <p:extLst>
      <p:ext uri="{BB962C8B-B14F-4D97-AF65-F5344CB8AC3E}">
        <p14:creationId xmlns:p14="http://schemas.microsoft.com/office/powerpoint/2010/main" val="3800816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5562600" y="5638800"/>
            <a:ext cx="34290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b="1" dirty="0" smtClean="0">
                <a:solidFill>
                  <a:schemeClr val="tx1"/>
                </a:solidFill>
                <a:latin typeface="Avenir Book" charset="0"/>
                <a:sym typeface="Helvetica" charset="0"/>
              </a:rPr>
              <a:t>Visit </a:t>
            </a:r>
            <a:r>
              <a:rPr lang="en-US" altLang="en-US" sz="4400" b="1" dirty="0" smtClean="0">
                <a:solidFill>
                  <a:schemeClr val="accent6">
                    <a:lumMod val="75000"/>
                  </a:schemeClr>
                </a:solidFill>
                <a:latin typeface="Avenir Book" charset="0"/>
                <a:sym typeface="Helvetica" charset="0"/>
              </a:rPr>
              <a:t>dp.la</a:t>
            </a:r>
            <a:endParaRPr lang="en-US" altLang="en-US" sz="4400" b="1" dirty="0">
              <a:solidFill>
                <a:schemeClr val="accent6">
                  <a:lumMod val="75000"/>
                </a:schemeClr>
              </a:solidFill>
              <a:latin typeface="Avenir Book" charset="0"/>
              <a:sym typeface="Helvetica" charset="0"/>
            </a:endParaRPr>
          </a:p>
        </p:txBody>
      </p:sp>
      <p:pic>
        <p:nvPicPr>
          <p:cNvPr id="6"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4114800" cy="132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TextBox 6"/>
          <p:cNvSpPr txBox="1"/>
          <p:nvPr/>
        </p:nvSpPr>
        <p:spPr>
          <a:xfrm>
            <a:off x="1219200" y="1828800"/>
            <a:ext cx="7772400" cy="3416320"/>
          </a:xfrm>
          <a:prstGeom prst="rect">
            <a:avLst/>
          </a:prstGeom>
          <a:solidFill>
            <a:schemeClr val="bg1">
              <a:alpha val="58000"/>
            </a:schemeClr>
          </a:solidFill>
        </p:spPr>
        <p:txBody>
          <a:bodyPr wrap="square" rtlCol="0">
            <a:spAutoFit/>
          </a:bodyPr>
          <a:lstStyle/>
          <a:p>
            <a:pPr marL="285750" indent="-285750">
              <a:lnSpc>
                <a:spcPct val="150000"/>
              </a:lnSpc>
            </a:pPr>
            <a:r>
              <a:rPr lang="en-US" sz="4800" b="1" dirty="0" smtClean="0">
                <a:solidFill>
                  <a:schemeClr val="bg1">
                    <a:lumMod val="50000"/>
                  </a:schemeClr>
                </a:solidFill>
              </a:rPr>
              <a:t>A PORTAL FOR DISCOVERY</a:t>
            </a:r>
          </a:p>
          <a:p>
            <a:pPr marL="285750" indent="-285750">
              <a:lnSpc>
                <a:spcPct val="150000"/>
              </a:lnSpc>
            </a:pPr>
            <a:r>
              <a:rPr lang="en-US" sz="4800" b="1" dirty="0" smtClean="0"/>
              <a:t>A </a:t>
            </a:r>
            <a:r>
              <a:rPr lang="en-US" sz="4800" b="1" dirty="0" smtClean="0">
                <a:solidFill>
                  <a:schemeClr val="accent6">
                    <a:lumMod val="75000"/>
                  </a:schemeClr>
                </a:solidFill>
              </a:rPr>
              <a:t>PLATFORM </a:t>
            </a:r>
            <a:r>
              <a:rPr lang="en-US" sz="4800" b="1" dirty="0" smtClean="0"/>
              <a:t>TO BUILD UPON</a:t>
            </a:r>
          </a:p>
          <a:p>
            <a:pPr marL="285750" indent="-285750">
              <a:lnSpc>
                <a:spcPct val="150000"/>
              </a:lnSpc>
            </a:pPr>
            <a:r>
              <a:rPr lang="en-US" sz="4800" b="1" dirty="0" smtClean="0">
                <a:solidFill>
                  <a:schemeClr val="bg1">
                    <a:lumMod val="50000"/>
                  </a:schemeClr>
                </a:solidFill>
              </a:rPr>
              <a:t>A STRONG PUBLIC OPTION </a:t>
            </a:r>
            <a:endParaRPr lang="en-US" sz="4800"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0F5D4A96-1547-4F6F-96F7-05F4BFC9DEB3}" type="slidenum">
              <a:rPr lang="en-US" smtClean="0"/>
              <a:pPr/>
              <a:t>46</a:t>
            </a:fld>
            <a:endParaRPr lang="en-US" dirty="0"/>
          </a:p>
        </p:txBody>
      </p:sp>
      <p:sp>
        <p:nvSpPr>
          <p:cNvPr id="9" name="TextBox 8"/>
          <p:cNvSpPr txBox="1"/>
          <p:nvPr/>
        </p:nvSpPr>
        <p:spPr>
          <a:xfrm rot="19751398">
            <a:off x="595671" y="1423731"/>
            <a:ext cx="7924800" cy="3185487"/>
          </a:xfrm>
          <a:prstGeom prst="rect">
            <a:avLst/>
          </a:prstGeom>
          <a:solidFill>
            <a:srgbClr val="FFFFFF"/>
          </a:solidFill>
        </p:spPr>
        <p:txBody>
          <a:bodyPr wrap="square" rtlCol="0">
            <a:spAutoFit/>
          </a:bodyPr>
          <a:lstStyle/>
          <a:p>
            <a:pPr marL="285750" indent="-285750" algn="ctr">
              <a:lnSpc>
                <a:spcPct val="150000"/>
              </a:lnSpc>
            </a:pPr>
            <a:endParaRPr lang="en-US" b="1" dirty="0" smtClean="0"/>
          </a:p>
          <a:p>
            <a:pPr marL="285750" indent="-285750" algn="ctr">
              <a:lnSpc>
                <a:spcPct val="150000"/>
              </a:lnSpc>
            </a:pPr>
            <a:r>
              <a:rPr lang="en-US" sz="4800" b="1" dirty="0" smtClean="0"/>
              <a:t>HOW DOES THE MEAT GET INTO THE SAUSAGE?</a:t>
            </a:r>
          </a:p>
          <a:p>
            <a:pPr marL="285750" indent="-285750" algn="ctr">
              <a:lnSpc>
                <a:spcPct val="150000"/>
              </a:lnSpc>
            </a:pPr>
            <a:endParaRPr lang="en-US" sz="2000" dirty="0"/>
          </a:p>
        </p:txBody>
      </p:sp>
    </p:spTree>
    <p:extLst>
      <p:ext uri="{BB962C8B-B14F-4D97-AF65-F5344CB8AC3E}">
        <p14:creationId xmlns:p14="http://schemas.microsoft.com/office/powerpoint/2010/main" val="31987691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62600" y="5638800"/>
            <a:ext cx="34290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b="1" dirty="0" smtClean="0">
                <a:solidFill>
                  <a:schemeClr val="tx1"/>
                </a:solidFill>
                <a:latin typeface="Avenir Book" charset="0"/>
                <a:sym typeface="Helvetica" charset="0"/>
              </a:rPr>
              <a:t>Visit </a:t>
            </a:r>
            <a:r>
              <a:rPr lang="en-US" altLang="en-US" sz="4400" b="1" dirty="0" smtClean="0">
                <a:solidFill>
                  <a:schemeClr val="accent6">
                    <a:lumMod val="75000"/>
                  </a:schemeClr>
                </a:solidFill>
                <a:latin typeface="Avenir Book" charset="0"/>
                <a:sym typeface="Helvetica" charset="0"/>
              </a:rPr>
              <a:t>dp.la</a:t>
            </a:r>
            <a:endParaRPr lang="en-US" altLang="en-US" sz="4400" b="1" dirty="0">
              <a:solidFill>
                <a:schemeClr val="accent6">
                  <a:lumMod val="75000"/>
                </a:schemeClr>
              </a:solidFill>
              <a:latin typeface="Avenir Book" charset="0"/>
              <a:sym typeface="Helvetica" charset="0"/>
            </a:endParaRPr>
          </a:p>
        </p:txBody>
      </p:sp>
      <p:pic>
        <p:nvPicPr>
          <p:cNvPr id="6"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4114800" cy="132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TextBox 6"/>
          <p:cNvSpPr txBox="1"/>
          <p:nvPr/>
        </p:nvSpPr>
        <p:spPr>
          <a:xfrm>
            <a:off x="1866900" y="1981200"/>
            <a:ext cx="5410200" cy="2569934"/>
          </a:xfrm>
          <a:prstGeom prst="rect">
            <a:avLst/>
          </a:prstGeom>
          <a:solidFill>
            <a:schemeClr val="bg1">
              <a:alpha val="82000"/>
            </a:schemeClr>
          </a:solidFill>
        </p:spPr>
        <p:txBody>
          <a:bodyPr wrap="square" rtlCol="0">
            <a:spAutoFit/>
          </a:bodyPr>
          <a:lstStyle/>
          <a:p>
            <a:pPr marL="285750" indent="-285750">
              <a:lnSpc>
                <a:spcPct val="150000"/>
              </a:lnSpc>
            </a:pPr>
            <a:r>
              <a:rPr lang="en-US" sz="4800" b="1" dirty="0" smtClean="0"/>
              <a:t>DPLA: What it is </a:t>
            </a:r>
            <a:r>
              <a:rPr lang="en-US" sz="4800" b="1" dirty="0" smtClean="0">
                <a:solidFill>
                  <a:srgbClr val="D56509"/>
                </a:solidFill>
              </a:rPr>
              <a:t>not</a:t>
            </a:r>
          </a:p>
          <a:p>
            <a:pPr marL="285750" indent="-285750">
              <a:lnSpc>
                <a:spcPct val="150000"/>
              </a:lnSpc>
            </a:pPr>
            <a:endParaRPr lang="en-US" sz="4800" b="1" dirty="0"/>
          </a:p>
          <a:p>
            <a:pPr marL="285750" indent="-285750">
              <a:lnSpc>
                <a:spcPct val="150000"/>
              </a:lnSpc>
            </a:pPr>
            <a:endParaRPr lang="en-US" sz="1200" b="1" dirty="0" smtClean="0"/>
          </a:p>
        </p:txBody>
      </p:sp>
      <p:sp>
        <p:nvSpPr>
          <p:cNvPr id="8" name="Slide Number Placeholder 7"/>
          <p:cNvSpPr>
            <a:spLocks noGrp="1"/>
          </p:cNvSpPr>
          <p:nvPr>
            <p:ph type="sldNum" sz="quarter" idx="12"/>
          </p:nvPr>
        </p:nvSpPr>
        <p:spPr/>
        <p:txBody>
          <a:bodyPr/>
          <a:lstStyle/>
          <a:p>
            <a:fld id="{0F5D4A96-1547-4F6F-96F7-05F4BFC9DEB3}" type="slidenum">
              <a:rPr lang="en-US" smtClean="0"/>
              <a:pPr/>
              <a:t>47</a:t>
            </a:fld>
            <a:endParaRPr lang="en-US" dirty="0"/>
          </a:p>
        </p:txBody>
      </p:sp>
    </p:spTree>
    <p:extLst>
      <p:ext uri="{BB962C8B-B14F-4D97-AF65-F5344CB8AC3E}">
        <p14:creationId xmlns:p14="http://schemas.microsoft.com/office/powerpoint/2010/main" val="16856613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5D4A96-1547-4F6F-96F7-05F4BFC9DEB3}" type="slidenum">
              <a:rPr lang="en-US" smtClean="0"/>
              <a:pPr/>
              <a:t>48</a:t>
            </a:fld>
            <a:endParaRPr lang="en-US" dirty="0"/>
          </a:p>
        </p:txBody>
      </p:sp>
      <p:pic>
        <p:nvPicPr>
          <p:cNvPr id="1026" name="Picture 2" descr="http://shsmo-tc1.missouri.edu/utils/ajaxhelper/?CISOROOT=ec&amp;CISOPTR=15567&amp;action=2&amp;DMSCALE=8&amp;DMWIDTH=294&amp;DMHEIGHT=434&amp;DMX=0&amp;DMY=0&amp;DMTEXT=&amp;DMROTATE=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21046" y="609600"/>
            <a:ext cx="4026310" cy="5943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307" y="617220"/>
            <a:ext cx="401457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TextBox 4"/>
          <p:cNvSpPr txBox="1"/>
          <p:nvPr/>
        </p:nvSpPr>
        <p:spPr>
          <a:xfrm>
            <a:off x="335319" y="2057401"/>
            <a:ext cx="4084281" cy="2018694"/>
          </a:xfrm>
          <a:prstGeom prst="rect">
            <a:avLst/>
          </a:prstGeom>
          <a:noFill/>
        </p:spPr>
        <p:txBody>
          <a:bodyPr wrap="square" rtlCol="0">
            <a:spAutoFit/>
          </a:bodyPr>
          <a:lstStyle/>
          <a:p>
            <a:pPr marL="285750" indent="-285750">
              <a:lnSpc>
                <a:spcPct val="150000"/>
              </a:lnSpc>
            </a:pPr>
            <a:r>
              <a:rPr lang="en-US" sz="4400" dirty="0" smtClean="0"/>
              <a:t>  </a:t>
            </a:r>
            <a:r>
              <a:rPr lang="en-US" sz="4400" dirty="0" smtClean="0">
                <a:solidFill>
                  <a:srgbClr val="F96A1B"/>
                </a:solidFill>
              </a:rPr>
              <a:t>does </a:t>
            </a:r>
            <a:r>
              <a:rPr lang="en-US" sz="4400" dirty="0">
                <a:solidFill>
                  <a:srgbClr val="F96A1B"/>
                </a:solidFill>
              </a:rPr>
              <a:t>not </a:t>
            </a:r>
            <a:r>
              <a:rPr lang="en-US" sz="4400" dirty="0" smtClean="0">
                <a:solidFill>
                  <a:srgbClr val="F96A1B"/>
                </a:solidFill>
              </a:rPr>
              <a:t>host digital assets.</a:t>
            </a:r>
            <a:endParaRPr lang="en-US" sz="4400" dirty="0" smtClean="0">
              <a:solidFill>
                <a:srgbClr val="F96A1B"/>
              </a:solidFill>
              <a:latin typeface="+mj-lt"/>
            </a:endParaRPr>
          </a:p>
        </p:txBody>
      </p:sp>
    </p:spTree>
    <p:extLst>
      <p:ext uri="{BB962C8B-B14F-4D97-AF65-F5344CB8AC3E}">
        <p14:creationId xmlns:p14="http://schemas.microsoft.com/office/powerpoint/2010/main" val="13745392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0" y="3189967"/>
            <a:ext cx="9144000" cy="366803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562600" y="5638800"/>
            <a:ext cx="34290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b="1" dirty="0" smtClean="0">
                <a:solidFill>
                  <a:schemeClr val="tx1"/>
                </a:solidFill>
                <a:latin typeface="Avenir Book" charset="0"/>
                <a:sym typeface="Helvetica" charset="0"/>
              </a:rPr>
              <a:t>Visit </a:t>
            </a:r>
            <a:r>
              <a:rPr lang="en-US" altLang="en-US" sz="4400" b="1" dirty="0" smtClean="0">
                <a:solidFill>
                  <a:schemeClr val="accent6">
                    <a:lumMod val="75000"/>
                  </a:schemeClr>
                </a:solidFill>
                <a:latin typeface="Avenir Book" charset="0"/>
                <a:sym typeface="Helvetica" charset="0"/>
              </a:rPr>
              <a:t>dp.la</a:t>
            </a:r>
            <a:endParaRPr lang="en-US" altLang="en-US" sz="4400" b="1" dirty="0">
              <a:solidFill>
                <a:schemeClr val="accent6">
                  <a:lumMod val="75000"/>
                </a:schemeClr>
              </a:solidFill>
              <a:latin typeface="Avenir Book" charset="0"/>
              <a:sym typeface="Helvetica" charset="0"/>
            </a:endParaRPr>
          </a:p>
        </p:txBody>
      </p:sp>
      <p:pic>
        <p:nvPicPr>
          <p:cNvPr id="6"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4114800" cy="132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TextBox 6"/>
          <p:cNvSpPr txBox="1"/>
          <p:nvPr/>
        </p:nvSpPr>
        <p:spPr>
          <a:xfrm>
            <a:off x="1524000" y="1889760"/>
            <a:ext cx="6096000" cy="3677930"/>
          </a:xfrm>
          <a:prstGeom prst="rect">
            <a:avLst/>
          </a:prstGeom>
          <a:solidFill>
            <a:schemeClr val="bg1">
              <a:alpha val="89000"/>
            </a:schemeClr>
          </a:solidFill>
        </p:spPr>
        <p:txBody>
          <a:bodyPr wrap="square" rtlCol="0">
            <a:spAutoFit/>
          </a:bodyPr>
          <a:lstStyle/>
          <a:p>
            <a:pPr marL="285750" indent="-285750">
              <a:lnSpc>
                <a:spcPct val="150000"/>
              </a:lnSpc>
            </a:pPr>
            <a:r>
              <a:rPr lang="en-US" sz="4800" b="1" dirty="0" smtClean="0"/>
              <a:t>Two </a:t>
            </a:r>
            <a:r>
              <a:rPr lang="en-US" sz="4800" b="1" dirty="0" smtClean="0">
                <a:solidFill>
                  <a:srgbClr val="F96A1B"/>
                </a:solidFill>
              </a:rPr>
              <a:t>prerequisites</a:t>
            </a:r>
            <a:r>
              <a:rPr lang="en-US" sz="4800" b="1" dirty="0" smtClean="0"/>
              <a:t> to joining DPLA through </a:t>
            </a:r>
            <a:r>
              <a:rPr lang="en-US" sz="4800" b="1" dirty="0" err="1" smtClean="0"/>
              <a:t>MissouriHub</a:t>
            </a:r>
            <a:endParaRPr lang="en-US" sz="4800" dirty="0"/>
          </a:p>
          <a:p>
            <a:pPr marL="285750" indent="-285750">
              <a:lnSpc>
                <a:spcPct val="150000"/>
              </a:lnSpc>
            </a:pPr>
            <a:endParaRPr lang="en-US" sz="1200" b="1" dirty="0" smtClean="0"/>
          </a:p>
        </p:txBody>
      </p:sp>
      <p:sp>
        <p:nvSpPr>
          <p:cNvPr id="8" name="Slide Number Placeholder 7"/>
          <p:cNvSpPr>
            <a:spLocks noGrp="1"/>
          </p:cNvSpPr>
          <p:nvPr>
            <p:ph type="sldNum" sz="quarter" idx="12"/>
          </p:nvPr>
        </p:nvSpPr>
        <p:spPr/>
        <p:txBody>
          <a:bodyPr/>
          <a:lstStyle/>
          <a:p>
            <a:fld id="{0F5D4A96-1547-4F6F-96F7-05F4BFC9DEB3}" type="slidenum">
              <a:rPr lang="en-US" smtClean="0"/>
              <a:pPr/>
              <a:t>49</a:t>
            </a:fld>
            <a:endParaRPr lang="en-US" dirty="0"/>
          </a:p>
        </p:txBody>
      </p:sp>
    </p:spTree>
    <p:extLst>
      <p:ext uri="{BB962C8B-B14F-4D97-AF65-F5344CB8AC3E}">
        <p14:creationId xmlns:p14="http://schemas.microsoft.com/office/powerpoint/2010/main" val="1209520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you…</a:t>
            </a:r>
          </a:p>
        </p:txBody>
      </p:sp>
      <p:sp>
        <p:nvSpPr>
          <p:cNvPr id="3" name="Content Placeholder 2"/>
          <p:cNvSpPr>
            <a:spLocks noGrp="1"/>
          </p:cNvSpPr>
          <p:nvPr>
            <p:ph sz="half" idx="1"/>
          </p:nvPr>
        </p:nvSpPr>
        <p:spPr>
          <a:xfrm>
            <a:off x="1066800" y="1600201"/>
            <a:ext cx="3429000" cy="1714498"/>
          </a:xfrm>
          <a:solidFill>
            <a:schemeClr val="accent6">
              <a:lumMod val="75000"/>
            </a:schemeClr>
          </a:solidFill>
        </p:spPr>
        <p:txBody>
          <a:bodyPr>
            <a:normAutofit/>
          </a:bodyPr>
          <a:lstStyle/>
          <a:p>
            <a:pPr marL="0" indent="0" algn="ctr">
              <a:buNone/>
            </a:pPr>
            <a:endParaRPr lang="en-US" sz="900" dirty="0" smtClean="0">
              <a:solidFill>
                <a:schemeClr val="bg1"/>
              </a:solidFill>
            </a:endParaRPr>
          </a:p>
          <a:p>
            <a:pPr marL="0" indent="0" algn="ctr">
              <a:buNone/>
            </a:pPr>
            <a:r>
              <a:rPr lang="en-US" sz="3900" dirty="0" smtClean="0">
                <a:solidFill>
                  <a:schemeClr val="bg1"/>
                </a:solidFill>
              </a:rPr>
              <a:t>Public </a:t>
            </a:r>
            <a:r>
              <a:rPr lang="en-US" sz="3900" dirty="0">
                <a:solidFill>
                  <a:schemeClr val="bg1"/>
                </a:solidFill>
              </a:rPr>
              <a:t>service / instruction </a:t>
            </a:r>
            <a:r>
              <a:rPr lang="en-US" sz="3900" dirty="0" smtClean="0">
                <a:solidFill>
                  <a:schemeClr val="bg1"/>
                </a:solidFill>
              </a:rPr>
              <a:t>staff</a:t>
            </a:r>
          </a:p>
          <a:p>
            <a:pPr marL="0" indent="0" algn="ctr">
              <a:buNone/>
            </a:pPr>
            <a:endParaRPr lang="en-US" sz="3900" dirty="0" smtClean="0">
              <a:solidFill>
                <a:schemeClr val="bg1"/>
              </a:solidFill>
            </a:endParaRPr>
          </a:p>
          <a:p>
            <a:pPr marL="0" indent="0">
              <a:buNone/>
            </a:pPr>
            <a:endParaRPr lang="en-US" dirty="0">
              <a:solidFill>
                <a:schemeClr val="accent6">
                  <a:lumMod val="50000"/>
                </a:schemeClr>
              </a:solidFill>
            </a:endParaRPr>
          </a:p>
          <a:p>
            <a:pPr marL="0" indent="0">
              <a:buNone/>
            </a:pPr>
            <a:endParaRPr lang="en-US" dirty="0" smtClean="0">
              <a:solidFill>
                <a:schemeClr val="accent6">
                  <a:lumMod val="50000"/>
                </a:schemeClr>
              </a:solidFill>
            </a:endParaRPr>
          </a:p>
          <a:p>
            <a:pPr marL="0" indent="0">
              <a:buNone/>
            </a:pPr>
            <a:endParaRPr lang="en-US" dirty="0">
              <a:solidFill>
                <a:schemeClr val="accent6">
                  <a:lumMod val="50000"/>
                </a:schemeClr>
              </a:solidFill>
            </a:endParaRPr>
          </a:p>
          <a:p>
            <a:pPr marL="0" indent="0">
              <a:buNone/>
            </a:pPr>
            <a:endParaRPr lang="en-US" dirty="0">
              <a:solidFill>
                <a:schemeClr val="accent6">
                  <a:lumMod val="50000"/>
                </a:schemeClr>
              </a:solidFill>
            </a:endParaRPr>
          </a:p>
          <a:p>
            <a:endParaRPr lang="en-US" dirty="0"/>
          </a:p>
        </p:txBody>
      </p:sp>
      <p:sp>
        <p:nvSpPr>
          <p:cNvPr id="4" name="Content Placeholder 3"/>
          <p:cNvSpPr>
            <a:spLocks noGrp="1"/>
          </p:cNvSpPr>
          <p:nvPr>
            <p:ph sz="half" idx="2"/>
          </p:nvPr>
        </p:nvSpPr>
        <p:spPr>
          <a:xfrm>
            <a:off x="4495800" y="1600201"/>
            <a:ext cx="3581400" cy="1714498"/>
          </a:xfrm>
          <a:solidFill>
            <a:schemeClr val="accent4">
              <a:lumMod val="75000"/>
            </a:schemeClr>
          </a:solidFill>
        </p:spPr>
        <p:txBody>
          <a:bodyPr>
            <a:normAutofit/>
          </a:bodyPr>
          <a:lstStyle/>
          <a:p>
            <a:pPr marL="0" indent="0" algn="ctr">
              <a:buNone/>
            </a:pPr>
            <a:endParaRPr lang="en-US" sz="1600" dirty="0" smtClean="0">
              <a:solidFill>
                <a:schemeClr val="bg1"/>
              </a:solidFill>
            </a:endParaRPr>
          </a:p>
          <a:p>
            <a:pPr marL="0" indent="0" algn="ctr">
              <a:buNone/>
            </a:pPr>
            <a:r>
              <a:rPr lang="en-US" sz="3600" dirty="0" smtClean="0">
                <a:solidFill>
                  <a:schemeClr val="bg1"/>
                </a:solidFill>
              </a:rPr>
              <a:t>Metadata wrangler</a:t>
            </a:r>
          </a:p>
          <a:p>
            <a:pPr marL="0" indent="0">
              <a:buNone/>
            </a:pPr>
            <a:endParaRPr lang="en-US" dirty="0">
              <a:solidFill>
                <a:schemeClr val="bg1"/>
              </a:solidFill>
            </a:endParaRPr>
          </a:p>
          <a:p>
            <a:endParaRPr lang="en-US" dirty="0" smtClean="0"/>
          </a:p>
          <a:p>
            <a:endParaRPr lang="en-US" dirty="0"/>
          </a:p>
          <a:p>
            <a:endParaRPr lang="en-US" dirty="0"/>
          </a:p>
        </p:txBody>
      </p:sp>
      <p:sp>
        <p:nvSpPr>
          <p:cNvPr id="5" name="Content Placeholder 2"/>
          <p:cNvSpPr txBox="1">
            <a:spLocks/>
          </p:cNvSpPr>
          <p:nvPr/>
        </p:nvSpPr>
        <p:spPr>
          <a:xfrm>
            <a:off x="1066800" y="3314699"/>
            <a:ext cx="3429000" cy="1562101"/>
          </a:xfrm>
          <a:prstGeom prst="rect">
            <a:avLst/>
          </a:prstGeom>
          <a:solidFill>
            <a:schemeClr val="tx2">
              <a:lumMod val="60000"/>
              <a:lumOff val="4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1200" dirty="0" smtClean="0">
              <a:solidFill>
                <a:schemeClr val="bg1"/>
              </a:solidFill>
            </a:endParaRPr>
          </a:p>
          <a:p>
            <a:pPr marL="0" indent="0" algn="ctr">
              <a:buFont typeface="Arial" panose="020B0604020202020204" pitchFamily="34" charset="0"/>
              <a:buNone/>
            </a:pPr>
            <a:r>
              <a:rPr lang="en-US" sz="3600" dirty="0" smtClean="0">
                <a:solidFill>
                  <a:schemeClr val="bg1"/>
                </a:solidFill>
              </a:rPr>
              <a:t>App developer</a:t>
            </a:r>
          </a:p>
          <a:p>
            <a:pPr marL="0" indent="0">
              <a:buFont typeface="Arial" panose="020B0604020202020204" pitchFamily="34" charset="0"/>
              <a:buNone/>
            </a:pPr>
            <a:endParaRPr lang="en-US" dirty="0" smtClean="0">
              <a:solidFill>
                <a:schemeClr val="accent6">
                  <a:lumMod val="50000"/>
                </a:schemeClr>
              </a:solidFill>
            </a:endParaRPr>
          </a:p>
          <a:p>
            <a:pPr marL="0" indent="0">
              <a:buFont typeface="Arial" panose="020B0604020202020204" pitchFamily="34" charset="0"/>
              <a:buNone/>
            </a:pPr>
            <a:endParaRPr lang="en-US" dirty="0" smtClean="0">
              <a:solidFill>
                <a:schemeClr val="accent6">
                  <a:lumMod val="50000"/>
                </a:schemeClr>
              </a:solidFill>
            </a:endParaRPr>
          </a:p>
          <a:p>
            <a:pPr marL="0" indent="0">
              <a:buFont typeface="Arial" panose="020B0604020202020204" pitchFamily="34" charset="0"/>
              <a:buNone/>
            </a:pPr>
            <a:endParaRPr lang="en-US" dirty="0" smtClean="0">
              <a:solidFill>
                <a:schemeClr val="accent6">
                  <a:lumMod val="50000"/>
                </a:schemeClr>
              </a:solidFill>
            </a:endParaRPr>
          </a:p>
          <a:p>
            <a:pPr marL="0" indent="0">
              <a:buNone/>
            </a:pPr>
            <a:endParaRPr lang="en-US" dirty="0"/>
          </a:p>
        </p:txBody>
      </p:sp>
      <p:sp>
        <p:nvSpPr>
          <p:cNvPr id="6" name="Content Placeholder 3"/>
          <p:cNvSpPr txBox="1">
            <a:spLocks/>
          </p:cNvSpPr>
          <p:nvPr/>
        </p:nvSpPr>
        <p:spPr>
          <a:xfrm>
            <a:off x="4495800" y="3314699"/>
            <a:ext cx="3581400" cy="1562101"/>
          </a:xfrm>
          <a:prstGeom prst="rect">
            <a:avLst/>
          </a:prstGeom>
          <a:solidFill>
            <a:schemeClr val="accent3">
              <a:lumMod val="75000"/>
            </a:schemeClr>
          </a:solidFill>
          <a:ln>
            <a:solidFill>
              <a:schemeClr val="accent3">
                <a:lumMod val="7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1200" dirty="0" smtClean="0">
              <a:solidFill>
                <a:schemeClr val="bg1"/>
              </a:solidFill>
            </a:endParaRPr>
          </a:p>
          <a:p>
            <a:pPr marL="0" indent="0" algn="ctr">
              <a:buFont typeface="Arial" panose="020B0604020202020204" pitchFamily="34" charset="0"/>
              <a:buNone/>
            </a:pPr>
            <a:r>
              <a:rPr lang="en-US" sz="3600" dirty="0" smtClean="0">
                <a:solidFill>
                  <a:schemeClr val="bg1"/>
                </a:solidFill>
              </a:rPr>
              <a:t>Administrator</a:t>
            </a:r>
            <a:endParaRPr lang="en-US" dirty="0" smtClean="0"/>
          </a:p>
          <a:p>
            <a:endParaRPr lang="en-US" dirty="0" smtClean="0"/>
          </a:p>
          <a:p>
            <a:endParaRPr lang="en-US" dirty="0"/>
          </a:p>
        </p:txBody>
      </p:sp>
      <p:sp>
        <p:nvSpPr>
          <p:cNvPr id="7" name="Title 1"/>
          <p:cNvSpPr txBox="1">
            <a:spLocks/>
          </p:cNvSpPr>
          <p:nvPr/>
        </p:nvSpPr>
        <p:spPr>
          <a:xfrm>
            <a:off x="586740" y="5181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…..Just curious?</a:t>
            </a:r>
            <a:endParaRPr lang="en-US" dirty="0"/>
          </a:p>
        </p:txBody>
      </p:sp>
    </p:spTree>
    <p:extLst>
      <p:ext uri="{BB962C8B-B14F-4D97-AF65-F5344CB8AC3E}">
        <p14:creationId xmlns:p14="http://schemas.microsoft.com/office/powerpoint/2010/main" val="19087171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4495800"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F5D4A96-1547-4F6F-96F7-05F4BFC9DEB3}" type="slidenum">
              <a:rPr lang="en-US" smtClean="0"/>
              <a:pPr/>
              <a:t>50</a:t>
            </a:fld>
            <a:endParaRPr lang="en-US" dirty="0"/>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922020" y="1119366"/>
            <a:ext cx="2657017" cy="3892344"/>
          </a:xfrm>
          <a:prstGeom prst="rect">
            <a:avLst/>
          </a:prstGeom>
          <a:noFill/>
          <a:ln w="349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1724025"/>
            <a:ext cx="4188291" cy="2568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381000"/>
            <a:ext cx="3918911" cy="707886"/>
          </a:xfrm>
          <a:prstGeom prst="rect">
            <a:avLst/>
          </a:prstGeom>
        </p:spPr>
        <p:txBody>
          <a:bodyPr wrap="none">
            <a:spAutoFit/>
          </a:bodyPr>
          <a:lstStyle/>
          <a:p>
            <a:r>
              <a:rPr lang="en-US" sz="4000" b="1" dirty="0">
                <a:solidFill>
                  <a:srgbClr val="F96A1B"/>
                </a:solidFill>
              </a:rPr>
              <a:t>ADMINISTRATIVE</a:t>
            </a:r>
          </a:p>
        </p:txBody>
      </p:sp>
      <p:sp>
        <p:nvSpPr>
          <p:cNvPr id="6" name="TextBox 5"/>
          <p:cNvSpPr txBox="1"/>
          <p:nvPr/>
        </p:nvSpPr>
        <p:spPr>
          <a:xfrm>
            <a:off x="5104045" y="381000"/>
            <a:ext cx="3581400" cy="984885"/>
          </a:xfrm>
          <a:prstGeom prst="rect">
            <a:avLst/>
          </a:prstGeom>
          <a:noFill/>
        </p:spPr>
        <p:txBody>
          <a:bodyPr wrap="square" rtlCol="0">
            <a:spAutoFit/>
          </a:bodyPr>
          <a:lstStyle/>
          <a:p>
            <a:pPr lvl="0"/>
            <a:r>
              <a:rPr lang="en-US" sz="4000" b="1" dirty="0" smtClean="0">
                <a:solidFill>
                  <a:srgbClr val="F96A1B"/>
                </a:solidFill>
              </a:rPr>
              <a:t>TECHNICAL</a:t>
            </a:r>
          </a:p>
          <a:p>
            <a:endParaRPr lang="en-US" dirty="0"/>
          </a:p>
        </p:txBody>
      </p:sp>
    </p:spTree>
    <p:extLst>
      <p:ext uri="{BB962C8B-B14F-4D97-AF65-F5344CB8AC3E}">
        <p14:creationId xmlns:p14="http://schemas.microsoft.com/office/powerpoint/2010/main" val="15616522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5562600" y="5638800"/>
            <a:ext cx="34290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b="1" dirty="0" smtClean="0">
                <a:solidFill>
                  <a:schemeClr val="tx1"/>
                </a:solidFill>
                <a:latin typeface="Avenir Book" charset="0"/>
                <a:sym typeface="Helvetica" charset="0"/>
              </a:rPr>
              <a:t>Visit </a:t>
            </a:r>
            <a:r>
              <a:rPr lang="en-US" altLang="en-US" sz="4400" b="1" dirty="0" smtClean="0">
                <a:solidFill>
                  <a:schemeClr val="accent6">
                    <a:lumMod val="75000"/>
                  </a:schemeClr>
                </a:solidFill>
                <a:latin typeface="Avenir Book" charset="0"/>
                <a:sym typeface="Helvetica" charset="0"/>
              </a:rPr>
              <a:t>dp.la</a:t>
            </a:r>
            <a:endParaRPr lang="en-US" altLang="en-US" sz="4400" b="1" dirty="0">
              <a:solidFill>
                <a:schemeClr val="accent6">
                  <a:lumMod val="75000"/>
                </a:schemeClr>
              </a:solidFill>
              <a:latin typeface="Avenir Book" charset="0"/>
              <a:sym typeface="Helvetica" charset="0"/>
            </a:endParaRPr>
          </a:p>
        </p:txBody>
      </p:sp>
      <p:pic>
        <p:nvPicPr>
          <p:cNvPr id="6"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4114800" cy="132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TextBox 6"/>
          <p:cNvSpPr txBox="1"/>
          <p:nvPr/>
        </p:nvSpPr>
        <p:spPr>
          <a:xfrm>
            <a:off x="-38100" y="1893570"/>
            <a:ext cx="9144000" cy="1477328"/>
          </a:xfrm>
          <a:prstGeom prst="rect">
            <a:avLst/>
          </a:prstGeom>
          <a:solidFill>
            <a:schemeClr val="bg1">
              <a:alpha val="82000"/>
            </a:schemeClr>
          </a:solidFill>
        </p:spPr>
        <p:txBody>
          <a:bodyPr wrap="square" rtlCol="0">
            <a:spAutoFit/>
          </a:bodyPr>
          <a:lstStyle/>
          <a:p>
            <a:pPr marL="285750" indent="-285750" algn="ctr">
              <a:lnSpc>
                <a:spcPct val="150000"/>
              </a:lnSpc>
            </a:pPr>
            <a:r>
              <a:rPr lang="en-US" sz="4800" b="1" dirty="0" smtClean="0"/>
              <a:t>Administrative steps</a:t>
            </a:r>
            <a:endParaRPr lang="en-US" sz="4800" dirty="0"/>
          </a:p>
          <a:p>
            <a:pPr marL="285750" indent="-285750">
              <a:lnSpc>
                <a:spcPct val="150000"/>
              </a:lnSpc>
            </a:pPr>
            <a:endParaRPr lang="en-US" sz="1200" b="1" dirty="0" smtClean="0"/>
          </a:p>
        </p:txBody>
      </p:sp>
      <p:sp>
        <p:nvSpPr>
          <p:cNvPr id="8" name="Slide Number Placeholder 7"/>
          <p:cNvSpPr>
            <a:spLocks noGrp="1"/>
          </p:cNvSpPr>
          <p:nvPr>
            <p:ph type="sldNum" sz="quarter" idx="12"/>
          </p:nvPr>
        </p:nvSpPr>
        <p:spPr/>
        <p:txBody>
          <a:bodyPr/>
          <a:lstStyle/>
          <a:p>
            <a:fld id="{0F5D4A96-1547-4F6F-96F7-05F4BFC9DEB3}" type="slidenum">
              <a:rPr lang="en-US" smtClean="0"/>
              <a:pPr/>
              <a:t>51</a:t>
            </a:fld>
            <a:endParaRPr lang="en-US" dirty="0"/>
          </a:p>
        </p:txBody>
      </p:sp>
    </p:spTree>
    <p:extLst>
      <p:ext uri="{BB962C8B-B14F-4D97-AF65-F5344CB8AC3E}">
        <p14:creationId xmlns:p14="http://schemas.microsoft.com/office/powerpoint/2010/main" val="24825050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467"/>
            <a:ext cx="4419600" cy="1162050"/>
          </a:xfrm>
        </p:spPr>
        <p:txBody>
          <a:bodyPr>
            <a:noAutofit/>
          </a:bodyPr>
          <a:lstStyle/>
          <a:p>
            <a:pPr lvl="0"/>
            <a:r>
              <a:rPr lang="en-US" sz="5400" dirty="0" smtClean="0">
                <a:solidFill>
                  <a:schemeClr val="accent3">
                    <a:lumMod val="75000"/>
                  </a:schemeClr>
                </a:solidFill>
              </a:rPr>
              <a:t>Administrative</a:t>
            </a:r>
            <a:r>
              <a:rPr lang="en-US" sz="4000" dirty="0" smtClean="0">
                <a:solidFill>
                  <a:schemeClr val="accent3">
                    <a:lumMod val="75000"/>
                  </a:schemeClr>
                </a:solidFill>
              </a:rPr>
              <a:t> </a:t>
            </a:r>
            <a:endParaRPr lang="en-US" sz="4000" dirty="0">
              <a:solidFill>
                <a:schemeClr val="accent3">
                  <a:lumMod val="75000"/>
                </a:schemeClr>
              </a:solidFill>
            </a:endParaRPr>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5562599" y="96069"/>
            <a:ext cx="3342817" cy="489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1000" y="1371600"/>
            <a:ext cx="5172891" cy="5078313"/>
          </a:xfrm>
          <a:prstGeom prst="rect">
            <a:avLst/>
          </a:prstGeom>
        </p:spPr>
        <p:txBody>
          <a:bodyPr wrap="square">
            <a:spAutoFit/>
          </a:bodyPr>
          <a:lstStyle/>
          <a:p>
            <a:pPr lvl="0">
              <a:buFont typeface="Wingdings" pitchFamily="2" charset="2"/>
              <a:buChar char="ü"/>
            </a:pPr>
            <a:r>
              <a:rPr lang="en-US" sz="3200" dirty="0" smtClean="0"/>
              <a:t>Sign </a:t>
            </a:r>
            <a:r>
              <a:rPr lang="en-US" sz="3200" dirty="0"/>
              <a:t>Memorandum of Understanding (</a:t>
            </a:r>
            <a:r>
              <a:rPr lang="en-US" sz="3200" dirty="0" smtClean="0"/>
              <a:t>MOU)</a:t>
            </a:r>
          </a:p>
          <a:p>
            <a:pPr lvl="0">
              <a:buFont typeface="Wingdings" pitchFamily="2" charset="2"/>
              <a:buChar char="ü"/>
            </a:pPr>
            <a:endParaRPr lang="en-US" sz="3200" dirty="0" smtClean="0"/>
          </a:p>
          <a:p>
            <a:pPr lvl="0">
              <a:buFont typeface="Wingdings" pitchFamily="2" charset="2"/>
              <a:buChar char="ü"/>
            </a:pPr>
            <a:r>
              <a:rPr lang="en-US" sz="3200" dirty="0" smtClean="0"/>
              <a:t>Participate </a:t>
            </a:r>
            <a:r>
              <a:rPr lang="en-US" sz="3200" dirty="0"/>
              <a:t>in </a:t>
            </a:r>
            <a:r>
              <a:rPr lang="en-US" sz="3200" dirty="0" smtClean="0"/>
              <a:t>governance</a:t>
            </a:r>
          </a:p>
          <a:p>
            <a:pPr marL="914400" lvl="1" indent="-457200">
              <a:buFont typeface="Wingdings" charset="2"/>
              <a:buChar char="§"/>
            </a:pPr>
            <a:r>
              <a:rPr lang="en-US" sz="3200" dirty="0" smtClean="0"/>
              <a:t>Annual member meeting at MLA </a:t>
            </a:r>
          </a:p>
          <a:p>
            <a:pPr marL="914400" lvl="1" indent="-457200">
              <a:buFont typeface="Wingdings" charset="2"/>
              <a:buChar char="§"/>
            </a:pPr>
            <a:r>
              <a:rPr lang="en-US" sz="3200" dirty="0" smtClean="0"/>
              <a:t>Steering committee has monthly conference call, meets as needed</a:t>
            </a:r>
            <a:endParaRPr lang="en-US" sz="3200" dirty="0"/>
          </a:p>
          <a:p>
            <a:pPr lvl="0">
              <a:buFont typeface="Wingdings" pitchFamily="2" charset="2"/>
              <a:buChar char="ü"/>
            </a:pPr>
            <a:endParaRPr lang="en-US" dirty="0" smtClean="0"/>
          </a:p>
          <a:p>
            <a:pPr lvl="0">
              <a:buFont typeface="Wingdings" pitchFamily="2" charset="2"/>
              <a:buChar char="ü"/>
            </a:pPr>
            <a:endParaRPr lang="en-US" dirty="0"/>
          </a:p>
        </p:txBody>
      </p:sp>
    </p:spTree>
    <p:extLst>
      <p:ext uri="{BB962C8B-B14F-4D97-AF65-F5344CB8AC3E}">
        <p14:creationId xmlns:p14="http://schemas.microsoft.com/office/powerpoint/2010/main" val="18656212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9" y="1066800"/>
            <a:ext cx="8789631" cy="5355515"/>
          </a:xfrm>
        </p:spPr>
        <p:txBody>
          <a:bodyPr>
            <a:normAutofit lnSpcReduction="10000"/>
          </a:bodyPr>
          <a:lstStyle/>
          <a:p>
            <a:r>
              <a:rPr lang="en-US" sz="3600" dirty="0" smtClean="0"/>
              <a:t>Statement of mutual expectations</a:t>
            </a:r>
          </a:p>
          <a:p>
            <a:pPr lvl="1">
              <a:buNone/>
            </a:pPr>
            <a:endParaRPr lang="en-US" sz="3000" dirty="0" smtClean="0"/>
          </a:p>
          <a:p>
            <a:r>
              <a:rPr lang="en-US" sz="3900" dirty="0" smtClean="0"/>
              <a:t>No fees involved</a:t>
            </a:r>
            <a:r>
              <a:rPr lang="en-US" sz="3900" dirty="0" smtClean="0">
                <a:solidFill>
                  <a:srgbClr val="00B050"/>
                </a:solidFill>
              </a:rPr>
              <a:t>*</a:t>
            </a:r>
          </a:p>
          <a:p>
            <a:pPr marL="0" indent="0">
              <a:buNone/>
            </a:pPr>
            <a:r>
              <a:rPr lang="en-US" sz="4400" b="1" dirty="0" smtClean="0">
                <a:solidFill>
                  <a:srgbClr val="00B050"/>
                </a:solidFill>
              </a:rPr>
              <a:t>*</a:t>
            </a:r>
            <a:r>
              <a:rPr lang="en-US" sz="3500" b="1" i="1" dirty="0" smtClean="0">
                <a:solidFill>
                  <a:srgbClr val="00B050"/>
                </a:solidFill>
              </a:rPr>
              <a:t>at this time</a:t>
            </a:r>
          </a:p>
          <a:p>
            <a:pPr>
              <a:buNone/>
            </a:pPr>
            <a:endParaRPr lang="en-US" dirty="0" smtClean="0"/>
          </a:p>
          <a:p>
            <a:r>
              <a:rPr lang="en-US" sz="3900" dirty="0" smtClean="0"/>
              <a:t>Not a legal contract </a:t>
            </a:r>
            <a:endParaRPr lang="en-US" dirty="0" smtClean="0"/>
          </a:p>
          <a:p>
            <a:pPr lvl="1">
              <a:buFont typeface="Courier New" pitchFamily="49" charset="0"/>
              <a:buChar char="o"/>
            </a:pPr>
            <a:r>
              <a:rPr lang="en-US" dirty="0" smtClean="0"/>
              <a:t>Signed by Missouri History Museum on behalf of Missouri Hub</a:t>
            </a:r>
          </a:p>
          <a:p>
            <a:pPr lvl="1">
              <a:buFont typeface="Courier New" pitchFamily="49" charset="0"/>
              <a:buChar char="o"/>
            </a:pPr>
            <a:r>
              <a:rPr lang="en-US" dirty="0" smtClean="0"/>
              <a:t>Signed by an administrator at your institution</a:t>
            </a:r>
          </a:p>
        </p:txBody>
      </p:sp>
      <p:sp>
        <p:nvSpPr>
          <p:cNvPr id="3" name="Title 2"/>
          <p:cNvSpPr>
            <a:spLocks noGrp="1"/>
          </p:cNvSpPr>
          <p:nvPr>
            <p:ph type="title"/>
          </p:nvPr>
        </p:nvSpPr>
        <p:spPr>
          <a:xfrm>
            <a:off x="0" y="0"/>
            <a:ext cx="9144000" cy="769441"/>
          </a:xfrm>
          <a:solidFill>
            <a:schemeClr val="accent3">
              <a:lumMod val="75000"/>
            </a:schemeClr>
          </a:solidFill>
        </p:spPr>
        <p:txBody>
          <a:bodyPr wrap="square" rtlCol="0">
            <a:spAutoFit/>
          </a:bodyPr>
          <a:lstStyle/>
          <a:p>
            <a:r>
              <a:rPr lang="en-US" dirty="0" smtClean="0">
                <a:solidFill>
                  <a:schemeClr val="bg1"/>
                </a:solidFill>
                <a:latin typeface="+mn-lt"/>
                <a:ea typeface="+mn-ea"/>
                <a:cs typeface="+mn-cs"/>
              </a:rPr>
              <a:t>Memorandum of understanding</a:t>
            </a:r>
            <a:endParaRPr lang="en-US" dirty="0">
              <a:solidFill>
                <a:schemeClr val="bg1"/>
              </a:solidFill>
              <a:latin typeface="+mn-lt"/>
              <a:ea typeface="+mn-ea"/>
              <a:cs typeface="+mn-cs"/>
            </a:endParaRPr>
          </a:p>
        </p:txBody>
      </p:sp>
      <p:sp>
        <p:nvSpPr>
          <p:cNvPr id="5" name="Folded Corner 4"/>
          <p:cNvSpPr/>
          <p:nvPr/>
        </p:nvSpPr>
        <p:spPr>
          <a:xfrm>
            <a:off x="5791200" y="1981200"/>
            <a:ext cx="2133600" cy="2514600"/>
          </a:xfrm>
          <a:prstGeom prst="foldedCorner">
            <a:avLst/>
          </a:prstGeom>
          <a:solidFill>
            <a:schemeClr val="bg1">
              <a:lumMod val="9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85000" lnSpcReduction="10000"/>
          </a:bodyPr>
          <a:lstStyle/>
          <a:p>
            <a:pPr algn="ctr"/>
            <a:r>
              <a:rPr lang="en-US" dirty="0" smtClean="0">
                <a:solidFill>
                  <a:schemeClr val="tx1"/>
                </a:solidFill>
              </a:rPr>
              <a:t>MOU</a:t>
            </a:r>
          </a:p>
          <a:p>
            <a:pPr algn="ctr"/>
            <a:r>
              <a:rPr lang="en-US" dirty="0" smtClean="0">
                <a:solidFill>
                  <a:schemeClr val="tx1"/>
                </a:solidFill>
              </a:rPr>
              <a:t>________________________________________________________________________________</a:t>
            </a:r>
          </a:p>
          <a:p>
            <a:pPr algn="ctr"/>
            <a:r>
              <a:rPr lang="en-US" dirty="0" smtClean="0">
                <a:solidFill>
                  <a:schemeClr val="tx1"/>
                </a:solidFill>
              </a:rPr>
              <a:t>____________________</a:t>
            </a:r>
          </a:p>
          <a:p>
            <a:pPr algn="ctr"/>
            <a:r>
              <a:rPr lang="en-US" dirty="0" smtClean="0">
                <a:solidFill>
                  <a:schemeClr val="tx1"/>
                </a:solidFill>
              </a:rPr>
              <a:t>____________________</a:t>
            </a:r>
          </a:p>
          <a:p>
            <a:pPr algn="ctr"/>
            <a:endParaRPr lang="en-US" dirty="0" smtClean="0">
              <a:solidFill>
                <a:schemeClr val="tx1"/>
              </a:solidFill>
            </a:endParaRPr>
          </a:p>
          <a:p>
            <a:pPr algn="ctr"/>
            <a:r>
              <a:rPr lang="en-US" dirty="0" smtClean="0">
                <a:solidFill>
                  <a:schemeClr val="tx1"/>
                </a:solidFill>
              </a:rPr>
              <a:t>X______</a:t>
            </a:r>
          </a:p>
          <a:p>
            <a:pPr algn="ctr"/>
            <a:r>
              <a:rPr lang="en-US" dirty="0" smtClean="0">
                <a:solidFill>
                  <a:schemeClr val="tx1"/>
                </a:solidFill>
              </a:rPr>
              <a:t>X______</a:t>
            </a:r>
          </a:p>
        </p:txBody>
      </p:sp>
      <p:sp>
        <p:nvSpPr>
          <p:cNvPr id="7" name="Slide Number Placeholder 6"/>
          <p:cNvSpPr>
            <a:spLocks noGrp="1"/>
          </p:cNvSpPr>
          <p:nvPr>
            <p:ph type="sldNum" sz="quarter" idx="12"/>
          </p:nvPr>
        </p:nvSpPr>
        <p:spPr/>
        <p:txBody>
          <a:bodyPr/>
          <a:lstStyle/>
          <a:p>
            <a:fld id="{0F5D4A96-1547-4F6F-96F7-05F4BFC9DEB3}" type="slidenum">
              <a:rPr lang="en-US" smtClean="0"/>
              <a:pPr/>
              <a:t>53</a:t>
            </a:fld>
            <a:endParaRPr lang="en-US" dirty="0"/>
          </a:p>
        </p:txBody>
      </p:sp>
    </p:spTree>
    <p:extLst>
      <p:ext uri="{BB962C8B-B14F-4D97-AF65-F5344CB8AC3E}">
        <p14:creationId xmlns:p14="http://schemas.microsoft.com/office/powerpoint/2010/main" val="18288760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7239000" cy="4953000"/>
          </a:xfrm>
        </p:spPr>
        <p:txBody>
          <a:bodyPr>
            <a:noAutofit/>
          </a:bodyPr>
          <a:lstStyle/>
          <a:p>
            <a:r>
              <a:rPr lang="en-US" dirty="0" smtClean="0"/>
              <a:t>Aggregate and pass metadata to DPLA</a:t>
            </a:r>
          </a:p>
          <a:p>
            <a:endParaRPr lang="en-US" dirty="0" smtClean="0"/>
          </a:p>
          <a:p>
            <a:r>
              <a:rPr lang="en-US" dirty="0" smtClean="0"/>
              <a:t>Facilitate communication between DPLA and contributor institutions</a:t>
            </a:r>
          </a:p>
          <a:p>
            <a:endParaRPr lang="en-US" dirty="0" smtClean="0"/>
          </a:p>
          <a:p>
            <a:r>
              <a:rPr lang="en-US" dirty="0" smtClean="0"/>
              <a:t>Facilitate compliance of contributor metadata to DPLA requirements</a:t>
            </a:r>
          </a:p>
        </p:txBody>
      </p:sp>
      <p:sp>
        <p:nvSpPr>
          <p:cNvPr id="3" name="Title 2"/>
          <p:cNvSpPr>
            <a:spLocks noGrp="1"/>
          </p:cNvSpPr>
          <p:nvPr>
            <p:ph type="title"/>
          </p:nvPr>
        </p:nvSpPr>
        <p:spPr>
          <a:xfrm>
            <a:off x="381000" y="228600"/>
            <a:ext cx="8229600" cy="707886"/>
          </a:xfrm>
          <a:noFill/>
        </p:spPr>
        <p:txBody>
          <a:bodyPr vert="horz" wrap="square" lIns="91440" tIns="45720" rIns="91440" bIns="45720" rtlCol="0" anchor="ctr">
            <a:spAutoFit/>
          </a:bodyPr>
          <a:lstStyle/>
          <a:p>
            <a:r>
              <a:rPr lang="en-US" sz="4000" dirty="0" smtClean="0">
                <a:latin typeface="+mn-lt"/>
                <a:ea typeface="+mn-ea"/>
                <a:cs typeface="+mn-cs"/>
              </a:rPr>
              <a:t>Missouri Hub agrees to: </a:t>
            </a:r>
          </a:p>
        </p:txBody>
      </p:sp>
      <p:pic>
        <p:nvPicPr>
          <p:cNvPr id="4" name="Picture 3" descr="Logo for Missouri Hu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0"/>
            <a:ext cx="1371600" cy="1371600"/>
          </a:xfrm>
          <a:prstGeom prst="rect">
            <a:avLst/>
          </a:prstGeom>
          <a:noFill/>
          <a:ln w="9525">
            <a:noFill/>
            <a:miter lim="800000"/>
            <a:headEnd/>
            <a:tailEnd/>
          </a:ln>
        </p:spPr>
      </p:pic>
      <p:sp>
        <p:nvSpPr>
          <p:cNvPr id="6" name="Folded Corner 5"/>
          <p:cNvSpPr/>
          <p:nvPr/>
        </p:nvSpPr>
        <p:spPr>
          <a:xfrm>
            <a:off x="6705600" y="3810000"/>
            <a:ext cx="2133600" cy="2514600"/>
          </a:xfrm>
          <a:prstGeom prst="foldedCorner">
            <a:avLst/>
          </a:prstGeom>
          <a:solidFill>
            <a:schemeClr val="bg1">
              <a:lumMod val="9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62500" lnSpcReduction="20000"/>
          </a:bodyPr>
          <a:lstStyle/>
          <a:p>
            <a:pPr algn="ctr"/>
            <a:r>
              <a:rPr lang="en-US" sz="3200" dirty="0" smtClean="0">
                <a:solidFill>
                  <a:schemeClr val="tx1"/>
                </a:solidFill>
              </a:rPr>
              <a:t>MOU</a:t>
            </a:r>
          </a:p>
          <a:p>
            <a:pPr algn="ctr"/>
            <a:r>
              <a:rPr lang="en-US" dirty="0" smtClean="0">
                <a:solidFill>
                  <a:schemeClr val="tx1"/>
                </a:solidFill>
              </a:rPr>
              <a:t>________________________________________________________________________________</a:t>
            </a:r>
          </a:p>
          <a:p>
            <a:pPr algn="ctr"/>
            <a:r>
              <a:rPr lang="en-US" dirty="0" smtClean="0">
                <a:solidFill>
                  <a:schemeClr val="tx1"/>
                </a:solidFill>
              </a:rPr>
              <a:t>___________________________</a:t>
            </a:r>
          </a:p>
          <a:p>
            <a:pPr algn="ctr"/>
            <a:endParaRPr lang="en-US" dirty="0" smtClean="0">
              <a:solidFill>
                <a:schemeClr val="tx1"/>
              </a:solidFill>
            </a:endParaRPr>
          </a:p>
          <a:p>
            <a:pPr algn="ctr"/>
            <a:r>
              <a:rPr lang="en-US" dirty="0" smtClean="0">
                <a:solidFill>
                  <a:schemeClr val="tx1"/>
                </a:solidFill>
              </a:rPr>
              <a:t>__________________________</a:t>
            </a:r>
          </a:p>
          <a:p>
            <a:pPr algn="ctr"/>
            <a:endParaRPr lang="en-US" dirty="0" smtClean="0">
              <a:solidFill>
                <a:schemeClr val="tx1"/>
              </a:solidFill>
            </a:endParaRPr>
          </a:p>
          <a:p>
            <a:r>
              <a:rPr lang="en-US" sz="3400" dirty="0" smtClean="0">
                <a:solidFill>
                  <a:schemeClr val="tx1"/>
                </a:solidFill>
                <a:latin typeface="Vijaya" pitchFamily="34" charset="0"/>
                <a:cs typeface="Vijaya" pitchFamily="34" charset="0"/>
              </a:rPr>
              <a:t>X_Missouri Hub__</a:t>
            </a:r>
          </a:p>
          <a:p>
            <a:endParaRPr lang="en-US" sz="3400" dirty="0" smtClean="0">
              <a:solidFill>
                <a:schemeClr val="tx1"/>
              </a:solidFill>
              <a:latin typeface="Vijaya" pitchFamily="34" charset="0"/>
              <a:cs typeface="Vijaya" pitchFamily="34" charset="0"/>
            </a:endParaRPr>
          </a:p>
          <a:p>
            <a:r>
              <a:rPr lang="en-US" sz="3400" b="1" dirty="0" smtClean="0">
                <a:solidFill>
                  <a:schemeClr val="accent6">
                    <a:lumMod val="75000"/>
                  </a:schemeClr>
                </a:solidFill>
                <a:latin typeface="Vijaya" pitchFamily="34" charset="0"/>
                <a:cs typeface="Vijaya" pitchFamily="34" charset="0"/>
              </a:rPr>
              <a:t>X_Your Institution__</a:t>
            </a:r>
          </a:p>
        </p:txBody>
      </p:sp>
      <p:sp>
        <p:nvSpPr>
          <p:cNvPr id="8" name="Slide Number Placeholder 7"/>
          <p:cNvSpPr>
            <a:spLocks noGrp="1"/>
          </p:cNvSpPr>
          <p:nvPr>
            <p:ph type="sldNum" sz="quarter" idx="12"/>
          </p:nvPr>
        </p:nvSpPr>
        <p:spPr/>
        <p:txBody>
          <a:bodyPr/>
          <a:lstStyle/>
          <a:p>
            <a:fld id="{0F5D4A96-1547-4F6F-96F7-05F4BFC9DEB3}" type="slidenum">
              <a:rPr lang="en-US" smtClean="0"/>
              <a:pPr/>
              <a:t>54</a:t>
            </a:fld>
            <a:endParaRPr lang="en-US" dirty="0"/>
          </a:p>
        </p:txBody>
      </p:sp>
    </p:spTree>
    <p:extLst>
      <p:ext uri="{BB962C8B-B14F-4D97-AF65-F5344CB8AC3E}">
        <p14:creationId xmlns:p14="http://schemas.microsoft.com/office/powerpoint/2010/main" val="2704417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077200" cy="4953000"/>
          </a:xfrm>
        </p:spPr>
        <p:txBody>
          <a:bodyPr>
            <a:noAutofit/>
          </a:bodyPr>
          <a:lstStyle/>
          <a:p>
            <a:r>
              <a:rPr lang="en-US" dirty="0" smtClean="0"/>
              <a:t>Have their metadata added to DPLA</a:t>
            </a:r>
          </a:p>
          <a:p>
            <a:endParaRPr lang="en-US" dirty="0" smtClean="0"/>
          </a:p>
          <a:p>
            <a:r>
              <a:rPr lang="en-US" dirty="0" smtClean="0"/>
              <a:t>Adhere to metadata requirements for DPLA</a:t>
            </a:r>
          </a:p>
          <a:p>
            <a:endParaRPr lang="en-US" dirty="0" smtClean="0"/>
          </a:p>
          <a:p>
            <a:r>
              <a:rPr lang="en-US" dirty="0" smtClean="0"/>
              <a:t>Provide </a:t>
            </a:r>
            <a:r>
              <a:rPr lang="en-US" dirty="0" smtClean="0">
                <a:solidFill>
                  <a:schemeClr val="accent6">
                    <a:lumMod val="75000"/>
                  </a:schemeClr>
                </a:solidFill>
              </a:rPr>
              <a:t>metadata </a:t>
            </a:r>
            <a:r>
              <a:rPr lang="en-US" dirty="0" smtClean="0"/>
              <a:t>under a Creative Commons 1.0 (CC0) license </a:t>
            </a:r>
          </a:p>
          <a:p>
            <a:pPr lvl="1">
              <a:lnSpc>
                <a:spcPct val="150000"/>
              </a:lnSpc>
            </a:pPr>
            <a:r>
              <a:rPr lang="en-US" sz="2400" u="sng" dirty="0" smtClean="0"/>
              <a:t>Metadata</a:t>
            </a:r>
            <a:r>
              <a:rPr lang="en-US" sz="2400" dirty="0" smtClean="0"/>
              <a:t> provided by Contributor is licensed to the public non-exclusively, unconditionally, and royalty-free for all types of use.</a:t>
            </a:r>
          </a:p>
        </p:txBody>
      </p:sp>
      <p:sp>
        <p:nvSpPr>
          <p:cNvPr id="3" name="Title 2"/>
          <p:cNvSpPr>
            <a:spLocks noGrp="1"/>
          </p:cNvSpPr>
          <p:nvPr>
            <p:ph type="title"/>
          </p:nvPr>
        </p:nvSpPr>
        <p:spPr>
          <a:xfrm>
            <a:off x="762000" y="228600"/>
            <a:ext cx="8229600" cy="707886"/>
          </a:xfrm>
          <a:noFill/>
        </p:spPr>
        <p:txBody>
          <a:bodyPr vert="horz" wrap="square" lIns="91440" tIns="45720" rIns="91440" bIns="45720" rtlCol="0" anchor="ctr">
            <a:spAutoFit/>
          </a:bodyPr>
          <a:lstStyle/>
          <a:p>
            <a:r>
              <a:rPr lang="en-US" sz="4000" dirty="0" smtClean="0">
                <a:latin typeface="+mn-lt"/>
                <a:ea typeface="+mn-ea"/>
                <a:cs typeface="+mn-cs"/>
              </a:rPr>
              <a:t>Contributing Institution agrees to: </a:t>
            </a:r>
          </a:p>
        </p:txBody>
      </p:sp>
      <p:sp>
        <p:nvSpPr>
          <p:cNvPr id="7" name="Oval 6"/>
          <p:cNvSpPr/>
          <p:nvPr/>
        </p:nvSpPr>
        <p:spPr>
          <a:xfrm>
            <a:off x="76200" y="152400"/>
            <a:ext cx="1143000" cy="990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a:bodyPr>
          <a:lstStyle/>
          <a:p>
            <a:pPr algn="ctr"/>
            <a:r>
              <a:rPr lang="en-US" sz="1200" b="1" dirty="0" smtClean="0">
                <a:solidFill>
                  <a:schemeClr val="tx1"/>
                </a:solidFill>
              </a:rPr>
              <a:t>Contributing Institution</a:t>
            </a:r>
          </a:p>
        </p:txBody>
      </p:sp>
      <p:pic>
        <p:nvPicPr>
          <p:cNvPr id="8" name="Picture 7" descr="cc-zer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0400" y="4267200"/>
            <a:ext cx="1676400" cy="590692"/>
          </a:xfrm>
          <a:prstGeom prst="rect">
            <a:avLst/>
          </a:prstGeom>
        </p:spPr>
      </p:pic>
      <p:sp>
        <p:nvSpPr>
          <p:cNvPr id="9" name="Slide Number Placeholder 8"/>
          <p:cNvSpPr>
            <a:spLocks noGrp="1"/>
          </p:cNvSpPr>
          <p:nvPr>
            <p:ph type="sldNum" sz="quarter" idx="12"/>
          </p:nvPr>
        </p:nvSpPr>
        <p:spPr/>
        <p:txBody>
          <a:bodyPr/>
          <a:lstStyle/>
          <a:p>
            <a:fld id="{0F5D4A96-1547-4F6F-96F7-05F4BFC9DEB3}" type="slidenum">
              <a:rPr lang="en-US" smtClean="0"/>
              <a:pPr/>
              <a:t>55</a:t>
            </a:fld>
            <a:endParaRPr lang="en-US" dirty="0"/>
          </a:p>
        </p:txBody>
      </p:sp>
    </p:spTree>
    <p:extLst>
      <p:ext uri="{BB962C8B-B14F-4D97-AF65-F5344CB8AC3E}">
        <p14:creationId xmlns:p14="http://schemas.microsoft.com/office/powerpoint/2010/main" val="7350023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for Missouri Hu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775" y="838200"/>
            <a:ext cx="1371600" cy="1371600"/>
          </a:xfrm>
          <a:prstGeom prst="rect">
            <a:avLst/>
          </a:prstGeom>
          <a:noFill/>
          <a:ln w="9525">
            <a:noFill/>
            <a:miter lim="800000"/>
            <a:headEnd/>
            <a:tailEnd/>
          </a:ln>
        </p:spPr>
      </p:pic>
      <p:sp>
        <p:nvSpPr>
          <p:cNvPr id="2" name="Content Placeholder 1"/>
          <p:cNvSpPr>
            <a:spLocks noGrp="1"/>
          </p:cNvSpPr>
          <p:nvPr>
            <p:ph idx="1"/>
          </p:nvPr>
        </p:nvSpPr>
        <p:spPr>
          <a:xfrm>
            <a:off x="1600200" y="1219200"/>
            <a:ext cx="7010400" cy="1219200"/>
          </a:xfrm>
        </p:spPr>
        <p:txBody>
          <a:bodyPr>
            <a:noAutofit/>
          </a:bodyPr>
          <a:lstStyle/>
          <a:p>
            <a:pPr>
              <a:buNone/>
            </a:pPr>
            <a:r>
              <a:rPr lang="en-US" dirty="0" smtClean="0"/>
              <a:t>is NOT </a:t>
            </a:r>
            <a:r>
              <a:rPr lang="en-US" sz="3000" dirty="0" smtClean="0"/>
              <a:t> a long-term repository for metadata</a:t>
            </a:r>
          </a:p>
        </p:txBody>
      </p:sp>
      <p:sp>
        <p:nvSpPr>
          <p:cNvPr id="3" name="Title 2"/>
          <p:cNvSpPr>
            <a:spLocks noGrp="1"/>
          </p:cNvSpPr>
          <p:nvPr>
            <p:ph type="title"/>
          </p:nvPr>
        </p:nvSpPr>
        <p:spPr>
          <a:xfrm>
            <a:off x="457200" y="228600"/>
            <a:ext cx="8229600" cy="707886"/>
          </a:xfrm>
          <a:noFill/>
        </p:spPr>
        <p:txBody>
          <a:bodyPr vert="horz" wrap="square" lIns="91440" tIns="45720" rIns="91440" bIns="45720" rtlCol="0" anchor="ctr">
            <a:spAutoFit/>
          </a:bodyPr>
          <a:lstStyle/>
          <a:p>
            <a:r>
              <a:rPr lang="en-US" sz="4000" dirty="0" smtClean="0">
                <a:latin typeface="+mn-lt"/>
                <a:ea typeface="+mn-ea"/>
                <a:cs typeface="+mn-cs"/>
              </a:rPr>
              <a:t>Other Key Points:</a:t>
            </a:r>
          </a:p>
        </p:txBody>
      </p:sp>
      <p:pic>
        <p:nvPicPr>
          <p:cNvPr id="10" name="Picture 9" descr="Logo for Missouri Hu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1981200"/>
            <a:ext cx="1371600" cy="1141847"/>
          </a:xfrm>
          <a:prstGeom prst="rect">
            <a:avLst/>
          </a:prstGeom>
          <a:noFill/>
          <a:ln w="9525">
            <a:noFill/>
            <a:miter lim="800000"/>
            <a:headEnd/>
            <a:tailEnd/>
          </a:ln>
        </p:spPr>
      </p:pic>
      <p:sp>
        <p:nvSpPr>
          <p:cNvPr id="11" name="Oval 10"/>
          <p:cNvSpPr/>
          <p:nvPr/>
        </p:nvSpPr>
        <p:spPr>
          <a:xfrm>
            <a:off x="152400" y="5181600"/>
            <a:ext cx="1143000" cy="1143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a:bodyPr>
          <a:lstStyle/>
          <a:p>
            <a:pPr algn="ctr"/>
            <a:r>
              <a:rPr lang="en-US" sz="1200" b="1" dirty="0" smtClean="0">
                <a:solidFill>
                  <a:schemeClr val="tx1"/>
                </a:solidFill>
              </a:rPr>
              <a:t>Contributing Institution</a:t>
            </a:r>
          </a:p>
        </p:txBody>
      </p:sp>
      <p:sp>
        <p:nvSpPr>
          <p:cNvPr id="12" name="Content Placeholder 1"/>
          <p:cNvSpPr txBox="1">
            <a:spLocks/>
          </p:cNvSpPr>
          <p:nvPr/>
        </p:nvSpPr>
        <p:spPr>
          <a:xfrm>
            <a:off x="1524000" y="4038600"/>
            <a:ext cx="7315200" cy="1219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can choose which metadata it contributes</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Content Placeholder 1"/>
          <p:cNvSpPr txBox="1">
            <a:spLocks/>
          </p:cNvSpPr>
          <p:nvPr/>
        </p:nvSpPr>
        <p:spPr>
          <a:xfrm>
            <a:off x="1524000" y="2286000"/>
            <a:ext cx="6477000" cy="1219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can choose which metadata it accepts</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Content Placeholder 1"/>
          <p:cNvSpPr txBox="1">
            <a:spLocks/>
          </p:cNvSpPr>
          <p:nvPr/>
        </p:nvSpPr>
        <p:spPr>
          <a:xfrm>
            <a:off x="1524000" y="5257800"/>
            <a:ext cx="7772400" cy="1219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can choose to cease</a:t>
            </a:r>
            <a:r>
              <a:rPr kumimoji="0" lang="en-US" sz="3200" b="0" i="0" u="none" strike="noStrike" kern="1200" cap="none" spc="0" normalizeH="0" noProof="0" dirty="0" smtClean="0">
                <a:ln>
                  <a:noFill/>
                </a:ln>
                <a:solidFill>
                  <a:schemeClr val="tx1"/>
                </a:solidFill>
                <a:effectLst/>
                <a:uLnTx/>
                <a:uFillTx/>
                <a:latin typeface="+mn-lt"/>
                <a:ea typeface="+mn-ea"/>
                <a:cs typeface="+mn-cs"/>
              </a:rPr>
              <a:t> participation at any time</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Oval 14"/>
          <p:cNvSpPr/>
          <p:nvPr/>
        </p:nvSpPr>
        <p:spPr>
          <a:xfrm>
            <a:off x="152400" y="3886200"/>
            <a:ext cx="1143000" cy="1143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a:bodyPr>
          <a:lstStyle/>
          <a:p>
            <a:pPr algn="ctr"/>
            <a:r>
              <a:rPr lang="en-US" sz="1200" b="1" dirty="0" smtClean="0">
                <a:solidFill>
                  <a:schemeClr val="tx1"/>
                </a:solidFill>
              </a:rPr>
              <a:t>Contributing Institution</a:t>
            </a:r>
          </a:p>
        </p:txBody>
      </p:sp>
      <p:sp>
        <p:nvSpPr>
          <p:cNvPr id="17" name="Slide Number Placeholder 16"/>
          <p:cNvSpPr>
            <a:spLocks noGrp="1"/>
          </p:cNvSpPr>
          <p:nvPr>
            <p:ph type="sldNum" sz="quarter" idx="12"/>
          </p:nvPr>
        </p:nvSpPr>
        <p:spPr/>
        <p:txBody>
          <a:bodyPr/>
          <a:lstStyle/>
          <a:p>
            <a:fld id="{0F5D4A96-1547-4F6F-96F7-05F4BFC9DEB3}" type="slidenum">
              <a:rPr lang="en-US" smtClean="0"/>
              <a:pPr/>
              <a:t>56</a:t>
            </a:fld>
            <a:endParaRPr lang="en-US" dirty="0"/>
          </a:p>
        </p:txBody>
      </p:sp>
    </p:spTree>
    <p:extLst>
      <p:ext uri="{BB962C8B-B14F-4D97-AF65-F5344CB8AC3E}">
        <p14:creationId xmlns:p14="http://schemas.microsoft.com/office/powerpoint/2010/main" val="28073590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914400"/>
            <a:ext cx="7543800" cy="2209800"/>
          </a:xfrm>
        </p:spPr>
        <p:txBody>
          <a:bodyPr>
            <a:normAutofit/>
          </a:bodyPr>
          <a:lstStyle/>
          <a:p>
            <a:pPr algn="ctr"/>
            <a:r>
              <a:rPr lang="en-US" dirty="0" smtClean="0">
                <a:solidFill>
                  <a:schemeClr val="accent6">
                    <a:lumMod val="75000"/>
                  </a:schemeClr>
                </a:solidFill>
              </a:rPr>
              <a:t>Who  in your organization can sign the </a:t>
            </a:r>
            <a:r>
              <a:rPr lang="en-US" dirty="0" smtClean="0"/>
              <a:t>memorandum of understanding</a:t>
            </a:r>
            <a:r>
              <a:rPr lang="en-US" dirty="0" smtClean="0">
                <a:solidFill>
                  <a:schemeClr val="accent6">
                    <a:lumMod val="75000"/>
                  </a:schemeClr>
                </a:solidFill>
              </a:rPr>
              <a:t>? </a:t>
            </a:r>
            <a:endParaRPr lang="en-US" dirty="0">
              <a:solidFill>
                <a:schemeClr val="accent6">
                  <a:lumMod val="75000"/>
                </a:schemeClr>
              </a:solidFill>
            </a:endParaRPr>
          </a:p>
        </p:txBody>
      </p:sp>
      <p:sp>
        <p:nvSpPr>
          <p:cNvPr id="9" name="Moon 8"/>
          <p:cNvSpPr>
            <a:spLocks noChangeAspect="1"/>
          </p:cNvSpPr>
          <p:nvPr/>
        </p:nvSpPr>
        <p:spPr>
          <a:xfrm rot="5400000" flipH="1">
            <a:off x="4343400" y="4965155"/>
            <a:ext cx="182880" cy="731520"/>
          </a:xfrm>
          <a:prstGeom prst="mo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3200400" y="3813048"/>
            <a:ext cx="2514600" cy="2209800"/>
            <a:chOff x="3200400" y="4114800"/>
            <a:chExt cx="2514600" cy="2209800"/>
          </a:xfrm>
        </p:grpSpPr>
        <p:grpSp>
          <p:nvGrpSpPr>
            <p:cNvPr id="10" name="Group 9"/>
            <p:cNvGrpSpPr/>
            <p:nvPr/>
          </p:nvGrpSpPr>
          <p:grpSpPr>
            <a:xfrm>
              <a:off x="3200400" y="4114800"/>
              <a:ext cx="2514600" cy="2209800"/>
              <a:chOff x="3200400" y="4114800"/>
              <a:chExt cx="2514600" cy="2209800"/>
            </a:xfrm>
          </p:grpSpPr>
          <p:sp>
            <p:nvSpPr>
              <p:cNvPr id="5" name="Rectangle 4"/>
              <p:cNvSpPr/>
              <p:nvPr/>
            </p:nvSpPr>
            <p:spPr>
              <a:xfrm>
                <a:off x="3200400" y="4114800"/>
                <a:ext cx="2514600" cy="2209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3962400" y="4389700"/>
                <a:ext cx="914400" cy="92597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Delay 6"/>
              <p:cNvSpPr/>
              <p:nvPr/>
            </p:nvSpPr>
            <p:spPr>
              <a:xfrm rot="16200000">
                <a:off x="3954200" y="4914900"/>
                <a:ext cx="990600" cy="1828800"/>
              </a:xfrm>
              <a:prstGeom prst="flowChartDelay">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p:cNvSpPr txBox="1"/>
            <p:nvPr/>
          </p:nvSpPr>
          <p:spPr>
            <a:xfrm>
              <a:off x="4103225" y="4191000"/>
              <a:ext cx="838200" cy="1323439"/>
            </a:xfrm>
            <a:prstGeom prst="rect">
              <a:avLst/>
            </a:prstGeom>
            <a:noFill/>
          </p:spPr>
          <p:txBody>
            <a:bodyPr wrap="square" rtlCol="0">
              <a:spAutoFit/>
            </a:bodyPr>
            <a:lstStyle/>
            <a:p>
              <a:r>
                <a:rPr lang="en-US" sz="8000" b="1" dirty="0" smtClean="0"/>
                <a:t>?</a:t>
              </a:r>
              <a:endParaRPr lang="en-US" sz="8000" b="1" dirty="0"/>
            </a:p>
          </p:txBody>
        </p:sp>
      </p:grpSp>
      <p:sp>
        <p:nvSpPr>
          <p:cNvPr id="13" name="Slide Number Placeholder 12"/>
          <p:cNvSpPr>
            <a:spLocks noGrp="1"/>
          </p:cNvSpPr>
          <p:nvPr>
            <p:ph type="sldNum" sz="quarter" idx="12"/>
          </p:nvPr>
        </p:nvSpPr>
        <p:spPr/>
        <p:txBody>
          <a:bodyPr/>
          <a:lstStyle/>
          <a:p>
            <a:fld id="{0F5D4A96-1547-4F6F-96F7-05F4BFC9DEB3}" type="slidenum">
              <a:rPr lang="en-US" smtClean="0"/>
              <a:pPr/>
              <a:t>57</a:t>
            </a:fld>
            <a:endParaRPr lang="en-US" dirty="0"/>
          </a:p>
        </p:txBody>
      </p:sp>
    </p:spTree>
    <p:extLst>
      <p:ext uri="{BB962C8B-B14F-4D97-AF65-F5344CB8AC3E}">
        <p14:creationId xmlns:p14="http://schemas.microsoft.com/office/powerpoint/2010/main" val="7582971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5562600" y="5638800"/>
            <a:ext cx="34290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b="1" dirty="0" smtClean="0">
                <a:solidFill>
                  <a:schemeClr val="tx1"/>
                </a:solidFill>
                <a:latin typeface="Avenir Book" charset="0"/>
                <a:sym typeface="Helvetica" charset="0"/>
              </a:rPr>
              <a:t>Visit </a:t>
            </a:r>
            <a:r>
              <a:rPr lang="en-US" altLang="en-US" sz="4400" b="1" dirty="0" smtClean="0">
                <a:solidFill>
                  <a:schemeClr val="accent6">
                    <a:lumMod val="75000"/>
                  </a:schemeClr>
                </a:solidFill>
                <a:latin typeface="Avenir Book" charset="0"/>
                <a:sym typeface="Helvetica" charset="0"/>
              </a:rPr>
              <a:t>dp.la</a:t>
            </a:r>
            <a:endParaRPr lang="en-US" altLang="en-US" sz="4400" b="1" dirty="0">
              <a:solidFill>
                <a:schemeClr val="accent6">
                  <a:lumMod val="75000"/>
                </a:schemeClr>
              </a:solidFill>
              <a:latin typeface="Avenir Book" charset="0"/>
              <a:sym typeface="Helvetica" charset="0"/>
            </a:endParaRPr>
          </a:p>
        </p:txBody>
      </p:sp>
      <p:pic>
        <p:nvPicPr>
          <p:cNvPr id="6"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4114800" cy="132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TextBox 6"/>
          <p:cNvSpPr txBox="1"/>
          <p:nvPr/>
        </p:nvSpPr>
        <p:spPr>
          <a:xfrm>
            <a:off x="0" y="2057400"/>
            <a:ext cx="9144000" cy="1461939"/>
          </a:xfrm>
          <a:prstGeom prst="rect">
            <a:avLst/>
          </a:prstGeom>
          <a:solidFill>
            <a:schemeClr val="bg1">
              <a:alpha val="82000"/>
            </a:schemeClr>
          </a:solidFill>
        </p:spPr>
        <p:txBody>
          <a:bodyPr wrap="square" rtlCol="0">
            <a:spAutoFit/>
          </a:bodyPr>
          <a:lstStyle/>
          <a:p>
            <a:pPr marL="285750" indent="-285750" algn="ctr">
              <a:lnSpc>
                <a:spcPct val="150000"/>
              </a:lnSpc>
            </a:pPr>
            <a:r>
              <a:rPr lang="en-US" sz="4800" b="1" dirty="0" smtClean="0">
                <a:solidFill>
                  <a:srgbClr val="F96A1B"/>
                </a:solidFill>
              </a:rPr>
              <a:t>Technical</a:t>
            </a:r>
            <a:r>
              <a:rPr lang="en-US" sz="4800" b="1" dirty="0" smtClean="0"/>
              <a:t> steps</a:t>
            </a:r>
            <a:endParaRPr lang="en-US" sz="4800" dirty="0"/>
          </a:p>
          <a:p>
            <a:pPr marL="285750" indent="-285750">
              <a:lnSpc>
                <a:spcPct val="150000"/>
              </a:lnSpc>
            </a:pPr>
            <a:endParaRPr lang="en-US" sz="1200" b="1" dirty="0" smtClean="0"/>
          </a:p>
        </p:txBody>
      </p:sp>
      <p:sp>
        <p:nvSpPr>
          <p:cNvPr id="8" name="Slide Number Placeholder 7"/>
          <p:cNvSpPr>
            <a:spLocks noGrp="1"/>
          </p:cNvSpPr>
          <p:nvPr>
            <p:ph type="sldNum" sz="quarter" idx="12"/>
          </p:nvPr>
        </p:nvSpPr>
        <p:spPr/>
        <p:txBody>
          <a:bodyPr/>
          <a:lstStyle/>
          <a:p>
            <a:fld id="{0F5D4A96-1547-4F6F-96F7-05F4BFC9DEB3}" type="slidenum">
              <a:rPr lang="en-US" smtClean="0"/>
              <a:pPr/>
              <a:t>58</a:t>
            </a:fld>
            <a:endParaRPr lang="en-US" dirty="0"/>
          </a:p>
        </p:txBody>
      </p:sp>
    </p:spTree>
    <p:extLst>
      <p:ext uri="{BB962C8B-B14F-4D97-AF65-F5344CB8AC3E}">
        <p14:creationId xmlns:p14="http://schemas.microsoft.com/office/powerpoint/2010/main" val="24081653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600200"/>
            <a:ext cx="5943600" cy="369332"/>
          </a:xfrm>
          <a:prstGeom prst="rect">
            <a:avLst/>
          </a:prstGeom>
          <a:noFill/>
        </p:spPr>
        <p:txBody>
          <a:bodyPr wrap="square" rtlCol="0">
            <a:spAutoFit/>
          </a:bodyPr>
          <a:lstStyle/>
          <a:p>
            <a:endParaRPr lang="en-US" dirty="0"/>
          </a:p>
        </p:txBody>
      </p:sp>
      <p:sp>
        <p:nvSpPr>
          <p:cNvPr id="3" name="Title 2"/>
          <p:cNvSpPr>
            <a:spLocks noGrp="1"/>
          </p:cNvSpPr>
          <p:nvPr>
            <p:ph type="title"/>
          </p:nvPr>
        </p:nvSpPr>
        <p:spPr>
          <a:xfrm>
            <a:off x="0" y="0"/>
            <a:ext cx="9144000" cy="1219200"/>
          </a:xfrm>
          <a:solidFill>
            <a:srgbClr val="5B92C9"/>
          </a:solidFill>
        </p:spPr>
        <p:txBody>
          <a:bodyPr>
            <a:normAutofit/>
          </a:bodyPr>
          <a:lstStyle/>
          <a:p>
            <a:r>
              <a:rPr lang="en-US" sz="4800" dirty="0" smtClean="0">
                <a:solidFill>
                  <a:schemeClr val="bg1"/>
                </a:solidFill>
              </a:rPr>
              <a:t>Minimum Metadata Standards</a:t>
            </a:r>
            <a:endParaRPr lang="en-US" sz="4800" dirty="0">
              <a:solidFill>
                <a:schemeClr val="bg1"/>
              </a:solidFill>
            </a:endParaRPr>
          </a:p>
        </p:txBody>
      </p:sp>
      <p:sp>
        <p:nvSpPr>
          <p:cNvPr id="4" name="Content Placeholder 3"/>
          <p:cNvSpPr>
            <a:spLocks noGrp="1"/>
          </p:cNvSpPr>
          <p:nvPr>
            <p:ph idx="1"/>
          </p:nvPr>
        </p:nvSpPr>
        <p:spPr>
          <a:xfrm>
            <a:off x="152400" y="1981200"/>
            <a:ext cx="8915400" cy="4571999"/>
          </a:xfrm>
        </p:spPr>
        <p:txBody>
          <a:bodyPr>
            <a:normAutofit/>
          </a:bodyPr>
          <a:lstStyle/>
          <a:p>
            <a:pPr>
              <a:lnSpc>
                <a:spcPct val="130000"/>
              </a:lnSpc>
            </a:pPr>
            <a:r>
              <a:rPr lang="en-US" dirty="0" smtClean="0"/>
              <a:t>All </a:t>
            </a:r>
            <a:r>
              <a:rPr lang="en-US" b="1" i="1" dirty="0" smtClean="0"/>
              <a:t>metadata</a:t>
            </a:r>
            <a:r>
              <a:rPr lang="en-US" dirty="0" smtClean="0"/>
              <a:t> supplied as CC0 </a:t>
            </a:r>
          </a:p>
          <a:p>
            <a:pPr marL="0" indent="0">
              <a:lnSpc>
                <a:spcPct val="130000"/>
              </a:lnSpc>
              <a:buNone/>
            </a:pPr>
            <a:endParaRPr lang="en-US" dirty="0" smtClean="0"/>
          </a:p>
          <a:p>
            <a:pPr>
              <a:lnSpc>
                <a:spcPct val="130000"/>
              </a:lnSpc>
            </a:pPr>
            <a:r>
              <a:rPr lang="en-US" dirty="0" smtClean="0"/>
              <a:t>OAI-PMH data feed</a:t>
            </a:r>
          </a:p>
          <a:p>
            <a:pPr lvl="1">
              <a:lnSpc>
                <a:spcPct val="130000"/>
              </a:lnSpc>
            </a:pPr>
            <a:r>
              <a:rPr lang="en-US" sz="3200" dirty="0" smtClean="0">
                <a:solidFill>
                  <a:schemeClr val="accent6">
                    <a:lumMod val="75000"/>
                  </a:schemeClr>
                </a:solidFill>
              </a:rPr>
              <a:t>Dublin Core </a:t>
            </a:r>
            <a:r>
              <a:rPr lang="en-US" sz="3200" dirty="0" smtClean="0"/>
              <a:t>or</a:t>
            </a:r>
            <a:r>
              <a:rPr lang="en-US" sz="3200" dirty="0" smtClean="0">
                <a:solidFill>
                  <a:schemeClr val="accent6">
                    <a:lumMod val="75000"/>
                  </a:schemeClr>
                </a:solidFill>
              </a:rPr>
              <a:t> MODS </a:t>
            </a:r>
            <a:r>
              <a:rPr lang="en-US" sz="3200" dirty="0" smtClean="0"/>
              <a:t>metadata</a:t>
            </a:r>
          </a:p>
          <a:p>
            <a:pPr marL="514350" indent="-514350">
              <a:buNone/>
            </a:pPr>
            <a:endParaRPr lang="en-US" dirty="0" smtClean="0"/>
          </a:p>
          <a:p>
            <a:pPr>
              <a:buNone/>
            </a:pPr>
            <a:endParaRPr lang="en-US" dirty="0" smtClean="0"/>
          </a:p>
          <a:p>
            <a:pPr>
              <a:buNone/>
            </a:pPr>
            <a:endParaRPr lang="en-US" dirty="0"/>
          </a:p>
        </p:txBody>
      </p:sp>
      <p:pic>
        <p:nvPicPr>
          <p:cNvPr id="5" name="Picture 4" descr="cc-zer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4600" y="2057400"/>
            <a:ext cx="1676400" cy="590692"/>
          </a:xfrm>
          <a:prstGeom prst="rect">
            <a:avLst/>
          </a:prstGeom>
        </p:spPr>
      </p:pic>
      <p:sp>
        <p:nvSpPr>
          <p:cNvPr id="9" name="Slide Number Placeholder 8"/>
          <p:cNvSpPr>
            <a:spLocks noGrp="1"/>
          </p:cNvSpPr>
          <p:nvPr>
            <p:ph type="sldNum" sz="quarter" idx="12"/>
          </p:nvPr>
        </p:nvSpPr>
        <p:spPr/>
        <p:txBody>
          <a:bodyPr/>
          <a:lstStyle/>
          <a:p>
            <a:fld id="{0F5D4A96-1547-4F6F-96F7-05F4BFC9DEB3}" type="slidenum">
              <a:rPr lang="en-US" smtClean="0"/>
              <a:pPr/>
              <a:t>59</a:t>
            </a:fld>
            <a:endParaRPr lang="en-US" dirty="0"/>
          </a:p>
        </p:txBody>
      </p:sp>
    </p:spTree>
    <p:extLst>
      <p:ext uri="{BB962C8B-B14F-4D97-AF65-F5344CB8AC3E}">
        <p14:creationId xmlns:p14="http://schemas.microsoft.com/office/powerpoint/2010/main" val="1208071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57800" y="381000"/>
            <a:ext cx="3200400" cy="2209800"/>
          </a:xfrm>
        </p:spPr>
        <p:txBody>
          <a:bodyPr>
            <a:normAutofit/>
          </a:bodyPr>
          <a:lstStyle/>
          <a:p>
            <a:r>
              <a:rPr lang="en-US" dirty="0" smtClean="0"/>
              <a:t>Public services / instruction</a:t>
            </a:r>
            <a:endParaRPr lang="en-US" dirty="0"/>
          </a:p>
        </p:txBody>
      </p:sp>
      <p:sp>
        <p:nvSpPr>
          <p:cNvPr id="3" name="Content Placeholder 2"/>
          <p:cNvSpPr>
            <a:spLocks noGrp="1"/>
          </p:cNvSpPr>
          <p:nvPr>
            <p:ph idx="1"/>
          </p:nvPr>
        </p:nvSpPr>
        <p:spPr>
          <a:xfrm>
            <a:off x="-10992" y="3352800"/>
            <a:ext cx="9154992" cy="3124200"/>
          </a:xfrm>
          <a:solidFill>
            <a:schemeClr val="accent6">
              <a:lumMod val="20000"/>
              <a:lumOff val="80000"/>
            </a:schemeClr>
          </a:solidFill>
        </p:spPr>
        <p:txBody>
          <a:bodyPr>
            <a:normAutofit fontScale="92500" lnSpcReduction="10000"/>
          </a:bodyPr>
          <a:lstStyle/>
          <a:p>
            <a:pPr marL="0" indent="0" algn="ctr">
              <a:buNone/>
            </a:pPr>
            <a:r>
              <a:rPr lang="en-US" sz="3600" dirty="0"/>
              <a:t>Are you or your patrons frustrated at hopping around to different websites to locate digitized primary source material? </a:t>
            </a:r>
            <a:endParaRPr lang="en-US" sz="3600" dirty="0" smtClean="0"/>
          </a:p>
          <a:p>
            <a:pPr marL="457200" lvl="1" indent="0">
              <a:buNone/>
            </a:pPr>
            <a:endParaRPr lang="en-US" dirty="0" smtClean="0"/>
          </a:p>
          <a:p>
            <a:pPr marL="457200" lvl="1" indent="0" algn="ctr">
              <a:buNone/>
            </a:pPr>
            <a:r>
              <a:rPr lang="en-US" sz="3600" i="1" dirty="0" smtClean="0"/>
              <a:t>Learn </a:t>
            </a:r>
            <a:r>
              <a:rPr lang="en-US" sz="3600" i="1" dirty="0"/>
              <a:t>more about DPLA's portal and searching tools.</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495800" cy="3138578"/>
          </a:xfrm>
          <a:prstGeom prst="rect">
            <a:avLst/>
          </a:prstGeom>
        </p:spPr>
      </p:pic>
    </p:spTree>
    <p:extLst>
      <p:ext uri="{BB962C8B-B14F-4D97-AF65-F5344CB8AC3E}">
        <p14:creationId xmlns:p14="http://schemas.microsoft.com/office/powerpoint/2010/main" val="28058957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75" y="1546832"/>
            <a:ext cx="8772525" cy="4952637"/>
          </a:xfrm>
          <a:prstGeom prst="rect">
            <a:avLst/>
          </a:prstGeom>
          <a:noFill/>
          <a:ln w="9525">
            <a:noFill/>
            <a:miter lim="800000"/>
            <a:headEnd/>
            <a:tailEnd/>
          </a:ln>
        </p:spPr>
      </p:pic>
      <p:sp>
        <p:nvSpPr>
          <p:cNvPr id="3" name="Down Arrow 2"/>
          <p:cNvSpPr/>
          <p:nvPr/>
        </p:nvSpPr>
        <p:spPr>
          <a:xfrm rot="5400000">
            <a:off x="5584211" y="5845789"/>
            <a:ext cx="413730" cy="6093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rot="5631591">
            <a:off x="1246725" y="3886505"/>
            <a:ext cx="413730" cy="44193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5"/>
          <p:cNvSpPr/>
          <p:nvPr/>
        </p:nvSpPr>
        <p:spPr>
          <a:xfrm rot="5400000">
            <a:off x="6574811" y="3483589"/>
            <a:ext cx="413730" cy="6093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rot="5400000">
            <a:off x="3222011" y="5464789"/>
            <a:ext cx="413730" cy="6093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rot="5400000">
            <a:off x="6041411" y="1654789"/>
            <a:ext cx="413730" cy="6093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629400" y="1752600"/>
            <a:ext cx="2286000" cy="369332"/>
          </a:xfrm>
          <a:prstGeom prst="rect">
            <a:avLst/>
          </a:prstGeom>
          <a:noFill/>
        </p:spPr>
        <p:txBody>
          <a:bodyPr wrap="square" rtlCol="0">
            <a:spAutoFit/>
          </a:bodyPr>
          <a:lstStyle/>
          <a:p>
            <a:r>
              <a:rPr lang="en-US" b="1" dirty="0" smtClean="0"/>
              <a:t>Title Field</a:t>
            </a:r>
            <a:endParaRPr lang="en-US" b="1" dirty="0"/>
          </a:p>
        </p:txBody>
      </p:sp>
      <p:sp>
        <p:nvSpPr>
          <p:cNvPr id="11" name="TextBox 10"/>
          <p:cNvSpPr txBox="1"/>
          <p:nvPr/>
        </p:nvSpPr>
        <p:spPr>
          <a:xfrm>
            <a:off x="7086600" y="3581400"/>
            <a:ext cx="1524000" cy="646331"/>
          </a:xfrm>
          <a:prstGeom prst="rect">
            <a:avLst/>
          </a:prstGeom>
          <a:noFill/>
        </p:spPr>
        <p:txBody>
          <a:bodyPr wrap="square" rtlCol="0">
            <a:spAutoFit/>
          </a:bodyPr>
          <a:lstStyle/>
          <a:p>
            <a:r>
              <a:rPr lang="en-US" b="1" dirty="0" smtClean="0"/>
              <a:t>Contributing Institution</a:t>
            </a:r>
            <a:endParaRPr lang="en-US" b="1" dirty="0"/>
          </a:p>
        </p:txBody>
      </p:sp>
      <p:sp>
        <p:nvSpPr>
          <p:cNvPr id="12" name="TextBox 11"/>
          <p:cNvSpPr txBox="1"/>
          <p:nvPr/>
        </p:nvSpPr>
        <p:spPr>
          <a:xfrm>
            <a:off x="6096000" y="5943600"/>
            <a:ext cx="2667000" cy="369332"/>
          </a:xfrm>
          <a:prstGeom prst="rect">
            <a:avLst/>
          </a:prstGeom>
          <a:noFill/>
        </p:spPr>
        <p:txBody>
          <a:bodyPr wrap="square" rtlCol="0">
            <a:spAutoFit/>
          </a:bodyPr>
          <a:lstStyle/>
          <a:p>
            <a:r>
              <a:rPr lang="en-US" b="1" dirty="0" smtClean="0"/>
              <a:t>URL to record</a:t>
            </a:r>
            <a:endParaRPr lang="en-US" b="1" dirty="0"/>
          </a:p>
        </p:txBody>
      </p:sp>
      <p:sp>
        <p:nvSpPr>
          <p:cNvPr id="14" name="TextBox 13"/>
          <p:cNvSpPr txBox="1"/>
          <p:nvPr/>
        </p:nvSpPr>
        <p:spPr>
          <a:xfrm>
            <a:off x="3810000" y="5562600"/>
            <a:ext cx="2438400" cy="369332"/>
          </a:xfrm>
          <a:prstGeom prst="rect">
            <a:avLst/>
          </a:prstGeom>
          <a:noFill/>
        </p:spPr>
        <p:txBody>
          <a:bodyPr wrap="square" rtlCol="0">
            <a:spAutoFit/>
          </a:bodyPr>
          <a:lstStyle/>
          <a:p>
            <a:r>
              <a:rPr lang="en-US" b="1" dirty="0" smtClean="0"/>
              <a:t>Rights Statement</a:t>
            </a:r>
            <a:endParaRPr lang="en-US" b="1" dirty="0"/>
          </a:p>
        </p:txBody>
      </p:sp>
      <p:sp>
        <p:nvSpPr>
          <p:cNvPr id="15" name="TextBox 14"/>
          <p:cNvSpPr txBox="1"/>
          <p:nvPr/>
        </p:nvSpPr>
        <p:spPr>
          <a:xfrm>
            <a:off x="1752600" y="4038600"/>
            <a:ext cx="3352800" cy="369332"/>
          </a:xfrm>
          <a:prstGeom prst="rect">
            <a:avLst/>
          </a:prstGeom>
          <a:noFill/>
          <a:ln>
            <a:noFill/>
          </a:ln>
        </p:spPr>
        <p:txBody>
          <a:bodyPr wrap="square" rtlCol="0">
            <a:spAutoFit/>
          </a:bodyPr>
          <a:lstStyle/>
          <a:p>
            <a:r>
              <a:rPr lang="en-US" b="1" dirty="0" smtClean="0"/>
              <a:t>URL to thumbnail / preview</a:t>
            </a:r>
            <a:endParaRPr lang="en-US" b="1" dirty="0"/>
          </a:p>
        </p:txBody>
      </p:sp>
      <p:sp>
        <p:nvSpPr>
          <p:cNvPr id="18" name="Slide Number Placeholder 17"/>
          <p:cNvSpPr>
            <a:spLocks noGrp="1"/>
          </p:cNvSpPr>
          <p:nvPr>
            <p:ph type="sldNum" sz="quarter" idx="12"/>
          </p:nvPr>
        </p:nvSpPr>
        <p:spPr/>
        <p:txBody>
          <a:bodyPr/>
          <a:lstStyle/>
          <a:p>
            <a:fld id="{0F5D4A96-1547-4F6F-96F7-05F4BFC9DEB3}" type="slidenum">
              <a:rPr lang="en-US" smtClean="0"/>
              <a:pPr/>
              <a:t>60</a:t>
            </a:fld>
            <a:endParaRPr lang="en-US" dirty="0"/>
          </a:p>
        </p:txBody>
      </p:sp>
      <p:sp>
        <p:nvSpPr>
          <p:cNvPr id="16" name="TextBox 15"/>
          <p:cNvSpPr txBox="1"/>
          <p:nvPr/>
        </p:nvSpPr>
        <p:spPr>
          <a:xfrm>
            <a:off x="152400" y="304800"/>
            <a:ext cx="8991600" cy="646331"/>
          </a:xfrm>
          <a:prstGeom prst="rect">
            <a:avLst/>
          </a:prstGeom>
          <a:solidFill>
            <a:schemeClr val="bg1"/>
          </a:solidFill>
        </p:spPr>
        <p:txBody>
          <a:bodyPr wrap="square" rtlCol="0" anchor="ctr" anchorCtr="0">
            <a:spAutoFit/>
          </a:bodyPr>
          <a:lstStyle/>
          <a:p>
            <a:pPr algn="ctr"/>
            <a:r>
              <a:rPr lang="en-US" sz="3600" b="1" dirty="0" smtClean="0"/>
              <a:t>Five metadata fields each record must have:</a:t>
            </a:r>
            <a:endParaRPr lang="en-US" sz="3600" b="1" dirty="0"/>
          </a:p>
        </p:txBody>
      </p:sp>
    </p:spTree>
    <p:extLst>
      <p:ext uri="{BB962C8B-B14F-4D97-AF65-F5344CB8AC3E}">
        <p14:creationId xmlns:p14="http://schemas.microsoft.com/office/powerpoint/2010/main" val="1017150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9798" y="159798"/>
          <a:ext cx="8851036" cy="6426633"/>
        </p:xfrm>
        <a:graphic>
          <a:graphicData uri="http://schemas.openxmlformats.org/drawingml/2006/table">
            <a:tbl>
              <a:tblPr firstRow="1" bandRow="1">
                <a:tableStyleId>{5C22544A-7EE6-4342-B048-85BDC9FD1C3A}</a:tableStyleId>
              </a:tblPr>
              <a:tblGrid>
                <a:gridCol w="2212759"/>
                <a:gridCol w="2212759"/>
                <a:gridCol w="2120284"/>
                <a:gridCol w="2305234"/>
              </a:tblGrid>
              <a:tr h="394893">
                <a:tc>
                  <a:txBody>
                    <a:bodyPr/>
                    <a:lstStyle/>
                    <a:p>
                      <a:pPr algn="ctr"/>
                      <a:r>
                        <a:rPr lang="en-US" sz="1600" dirty="0" smtClean="0"/>
                        <a:t>Metadata</a:t>
                      </a:r>
                      <a:r>
                        <a:rPr lang="en-US" sz="1600" baseline="0" dirty="0" smtClean="0"/>
                        <a:t> Requirement</a:t>
                      </a:r>
                      <a:endParaRPr lang="en-US" sz="1600" dirty="0"/>
                    </a:p>
                  </a:txBody>
                  <a:tcPr/>
                </a:tc>
                <a:tc>
                  <a:txBody>
                    <a:bodyPr/>
                    <a:lstStyle/>
                    <a:p>
                      <a:pPr algn="ctr"/>
                      <a:r>
                        <a:rPr lang="en-US" sz="1600" dirty="0" smtClean="0"/>
                        <a:t>Dublin Core</a:t>
                      </a:r>
                      <a:endParaRPr lang="en-US" sz="1600" dirty="0"/>
                    </a:p>
                  </a:txBody>
                  <a:tcPr/>
                </a:tc>
                <a:tc>
                  <a:txBody>
                    <a:bodyPr/>
                    <a:lstStyle/>
                    <a:p>
                      <a:pPr algn="ctr"/>
                      <a:r>
                        <a:rPr lang="en-US" sz="1600" dirty="0" smtClean="0"/>
                        <a:t>MODS</a:t>
                      </a:r>
                      <a:endParaRPr lang="en-US" sz="1600" dirty="0"/>
                    </a:p>
                  </a:txBody>
                  <a:tcPr/>
                </a:tc>
                <a:tc>
                  <a:txBody>
                    <a:bodyPr/>
                    <a:lstStyle/>
                    <a:p>
                      <a:pPr algn="ctr"/>
                      <a:r>
                        <a:rPr lang="en-US" sz="1600" dirty="0" smtClean="0"/>
                        <a:t>Notes</a:t>
                      </a:r>
                      <a:endParaRPr lang="en-US" sz="1600" dirty="0"/>
                    </a:p>
                  </a:txBody>
                  <a:tcPr/>
                </a:tc>
              </a:tr>
              <a:tr h="681597">
                <a:tc>
                  <a:txBody>
                    <a:bodyPr/>
                    <a:lstStyle/>
                    <a:p>
                      <a:r>
                        <a:rPr lang="en-US" sz="1400" dirty="0" smtClean="0"/>
                        <a:t>Title</a:t>
                      </a:r>
                      <a:r>
                        <a:rPr lang="en-US" sz="1400" baseline="0" dirty="0" smtClean="0"/>
                        <a:t> value</a:t>
                      </a:r>
                      <a:endParaRPr lang="en-US" sz="1400" dirty="0"/>
                    </a:p>
                  </a:txBody>
                  <a:tcPr/>
                </a:tc>
                <a:tc>
                  <a:txBody>
                    <a:bodyPr/>
                    <a:lstStyle/>
                    <a:p>
                      <a:r>
                        <a:rPr lang="en-US" sz="1400" dirty="0" smtClean="0"/>
                        <a:t>title</a:t>
                      </a:r>
                      <a:endParaRPr lang="en-US" sz="1400" dirty="0"/>
                    </a:p>
                  </a:txBody>
                  <a:tcPr/>
                </a:tc>
                <a:tc>
                  <a:txBody>
                    <a:bodyPr/>
                    <a:lstStyle/>
                    <a:p>
                      <a:r>
                        <a:rPr lang="en-US" sz="1400" dirty="0" smtClean="0"/>
                        <a:t>&lt;title&gt;</a:t>
                      </a:r>
                      <a:r>
                        <a:rPr lang="en-US" sz="1400" baseline="0" dirty="0" smtClean="0"/>
                        <a:t> within first &lt;titleInfo&gt; </a:t>
                      </a:r>
                      <a:endParaRPr lang="en-US" sz="1400" dirty="0"/>
                    </a:p>
                  </a:txBody>
                  <a:tcPr/>
                </a:tc>
                <a:tc>
                  <a:txBody>
                    <a:bodyPr/>
                    <a:lstStyle/>
                    <a:p>
                      <a:endParaRPr lang="en-US" sz="1400" dirty="0"/>
                    </a:p>
                  </a:txBody>
                  <a:tcPr/>
                </a:tc>
              </a:tr>
              <a:tr h="1265823">
                <a:tc>
                  <a:txBody>
                    <a:bodyPr/>
                    <a:lstStyle/>
                    <a:p>
                      <a:r>
                        <a:rPr lang="en-US" sz="1400" dirty="0" smtClean="0"/>
                        <a:t>URL to publicly</a:t>
                      </a:r>
                      <a:r>
                        <a:rPr lang="en-US" sz="1400" baseline="0" dirty="0" smtClean="0"/>
                        <a:t> available representation of the record</a:t>
                      </a:r>
                      <a:endParaRPr lang="en-US" sz="1400" dirty="0"/>
                    </a:p>
                  </a:txBody>
                  <a:tcPr/>
                </a:tc>
                <a:tc>
                  <a:txBody>
                    <a:bodyPr/>
                    <a:lstStyle/>
                    <a:p>
                      <a:r>
                        <a:rPr lang="en-US" sz="1400" dirty="0" smtClean="0"/>
                        <a:t>URL</a:t>
                      </a:r>
                      <a:r>
                        <a:rPr lang="en-US" sz="1400" baseline="0" dirty="0" smtClean="0"/>
                        <a:t> in first identifier</a:t>
                      </a:r>
                      <a:endParaRPr lang="en-US" sz="1400" dirty="0"/>
                    </a:p>
                  </a:txBody>
                  <a:tcPr/>
                </a:tc>
                <a:tc>
                  <a:txBody>
                    <a:bodyPr/>
                    <a:lstStyle/>
                    <a:p>
                      <a:r>
                        <a:rPr lang="en-US" sz="1400" dirty="0" smtClean="0"/>
                        <a:t>URL in &lt;url&gt; tag within</a:t>
                      </a:r>
                      <a:r>
                        <a:rPr lang="en-US" sz="1400" baseline="0" dirty="0" smtClean="0"/>
                        <a:t> first &lt;location&gt;</a:t>
                      </a:r>
                      <a:endParaRPr lang="en-US" sz="1400" dirty="0"/>
                    </a:p>
                  </a:txBody>
                  <a:tcPr/>
                </a:tc>
                <a:tc>
                  <a:txBody>
                    <a:bodyPr/>
                    <a:lstStyle/>
                    <a:p>
                      <a:endParaRPr lang="en-US" sz="1400" dirty="0"/>
                    </a:p>
                  </a:txBody>
                  <a:tcPr/>
                </a:tc>
              </a:tr>
              <a:tr h="1107313">
                <a:tc>
                  <a:txBody>
                    <a:bodyPr/>
                    <a:lstStyle/>
                    <a:p>
                      <a:r>
                        <a:rPr lang="en-US" sz="1400" dirty="0" smtClean="0"/>
                        <a:t>URL to publicly</a:t>
                      </a:r>
                      <a:r>
                        <a:rPr lang="en-US" sz="1400" baseline="0" dirty="0" smtClean="0"/>
                        <a:t> available </a:t>
                      </a:r>
                      <a:r>
                        <a:rPr lang="en-US" sz="1400" dirty="0" smtClean="0"/>
                        <a:t>“preview” or “thumbnail</a:t>
                      </a:r>
                    </a:p>
                  </a:txBody>
                  <a:tcPr/>
                </a:tc>
                <a:tc>
                  <a:txBody>
                    <a:bodyPr/>
                    <a:lstStyle/>
                    <a:p>
                      <a:r>
                        <a:rPr lang="en-US" sz="1400" dirty="0" smtClean="0"/>
                        <a:t>URL</a:t>
                      </a:r>
                      <a:r>
                        <a:rPr lang="en-US" sz="1400" baseline="0" dirty="0" smtClean="0"/>
                        <a:t> in last identifier</a:t>
                      </a:r>
                      <a:endParaRPr lang="en-US" sz="1400" dirty="0"/>
                    </a:p>
                  </a:txBody>
                  <a:tcPr/>
                </a:tc>
                <a:tc>
                  <a:txBody>
                    <a:bodyPr/>
                    <a:lstStyle/>
                    <a:p>
                      <a:r>
                        <a:rPr lang="en-US" sz="1400" dirty="0" smtClean="0"/>
                        <a:t>URL in last &lt;location&gt; in the record</a:t>
                      </a:r>
                      <a:endParaRPr lang="en-US" sz="1400" dirty="0"/>
                    </a:p>
                  </a:txBody>
                  <a:tcPr/>
                </a:tc>
                <a:tc>
                  <a:txBody>
                    <a:bodyPr/>
                    <a:lstStyle/>
                    <a:p>
                      <a:r>
                        <a:rPr lang="en-US" sz="1400" dirty="0" smtClean="0"/>
                        <a:t>Image no larger than 150 ppi</a:t>
                      </a:r>
                      <a:r>
                        <a:rPr lang="en-US" sz="1400" baseline="0" dirty="0" smtClean="0"/>
                        <a:t> on any side</a:t>
                      </a:r>
                    </a:p>
                    <a:p>
                      <a:r>
                        <a:rPr lang="en-US" sz="1400" baseline="0" dirty="0" smtClean="0"/>
                        <a:t>Missouri Hub can work with contributor if URL is not in record</a:t>
                      </a:r>
                      <a:endParaRPr lang="en-US" sz="1400" dirty="0"/>
                    </a:p>
                  </a:txBody>
                  <a:tcPr/>
                </a:tc>
              </a:tr>
              <a:tr h="394893">
                <a:tc>
                  <a:txBody>
                    <a:bodyPr/>
                    <a:lstStyle/>
                    <a:p>
                      <a:r>
                        <a:rPr lang="en-US" sz="1400" dirty="0" smtClean="0"/>
                        <a:t>Rights</a:t>
                      </a:r>
                      <a:r>
                        <a:rPr lang="en-US" sz="1400" baseline="0" dirty="0" smtClean="0"/>
                        <a:t> statement</a:t>
                      </a:r>
                      <a:endParaRPr lang="en-US" sz="1400" dirty="0"/>
                    </a:p>
                  </a:txBody>
                  <a:tcPr/>
                </a:tc>
                <a:tc>
                  <a:txBody>
                    <a:bodyPr/>
                    <a:lstStyle/>
                    <a:p>
                      <a:r>
                        <a:rPr lang="en-US" sz="1400" dirty="0" smtClean="0"/>
                        <a:t>rights</a:t>
                      </a:r>
                      <a:endParaRPr lang="en-US" sz="1400" dirty="0"/>
                    </a:p>
                  </a:txBody>
                  <a:tcPr/>
                </a:tc>
                <a:tc>
                  <a:txBody>
                    <a:bodyPr/>
                    <a:lstStyle/>
                    <a:p>
                      <a:r>
                        <a:rPr lang="en-US" sz="1400" dirty="0" smtClean="0"/>
                        <a:t>&lt;accessCondition&gt;</a:t>
                      </a:r>
                      <a:endParaRPr lang="en-US" sz="1400" dirty="0"/>
                    </a:p>
                  </a:txBody>
                  <a:tcPr/>
                </a:tc>
                <a:tc>
                  <a:txBody>
                    <a:bodyPr/>
                    <a:lstStyle/>
                    <a:p>
                      <a:r>
                        <a:rPr lang="en-US" sz="1400" dirty="0" smtClean="0"/>
                        <a:t>Contributor can also provide a statement to be applied to a</a:t>
                      </a:r>
                      <a:r>
                        <a:rPr lang="en-US" sz="1400" baseline="0" dirty="0" smtClean="0"/>
                        <a:t>ll records</a:t>
                      </a:r>
                      <a:endParaRPr lang="en-US" sz="1400" dirty="0"/>
                    </a:p>
                  </a:txBody>
                  <a:tcPr/>
                </a:tc>
              </a:tr>
              <a:tr h="394893">
                <a:tc>
                  <a:txBody>
                    <a:bodyPr/>
                    <a:lstStyle/>
                    <a:p>
                      <a:r>
                        <a:rPr lang="en-US" sz="1400" dirty="0" smtClean="0"/>
                        <a:t>Contributing</a:t>
                      </a:r>
                      <a:r>
                        <a:rPr lang="en-US" sz="1400" baseline="0" dirty="0" smtClean="0"/>
                        <a:t> institution identifying statement</a:t>
                      </a:r>
                      <a:endParaRPr lang="en-US" sz="1400" dirty="0"/>
                    </a:p>
                  </a:txBody>
                  <a:tcPr/>
                </a:tc>
                <a:tc>
                  <a:txBody>
                    <a:bodyPr/>
                    <a:lstStyle/>
                    <a:p>
                      <a:r>
                        <a:rPr lang="en-US" sz="1400" dirty="0" smtClean="0"/>
                        <a:t>publisher</a:t>
                      </a:r>
                      <a:endParaRPr lang="en-US" sz="1400" dirty="0"/>
                    </a:p>
                  </a:txBody>
                  <a:tcPr/>
                </a:tc>
                <a:tc>
                  <a:txBody>
                    <a:bodyPr/>
                    <a:lstStyle/>
                    <a:p>
                      <a:r>
                        <a:rPr lang="en-US" sz="1400" dirty="0" smtClean="0"/>
                        <a:t>&lt;publisher</a:t>
                      </a:r>
                      <a:r>
                        <a:rPr lang="en-US" sz="1400" baseline="0" dirty="0" smtClean="0"/>
                        <a:t>&gt; within the first &lt;originInfo&gt; tag</a:t>
                      </a:r>
                      <a:endParaRPr lang="en-US" sz="1400" dirty="0"/>
                    </a:p>
                  </a:txBody>
                  <a:tcPr/>
                </a:tc>
                <a:tc>
                  <a:txBody>
                    <a:bodyPr/>
                    <a:lstStyle/>
                    <a:p>
                      <a:r>
                        <a:rPr lang="en-US" sz="1400" dirty="0" smtClean="0"/>
                        <a:t>Contributor can</a:t>
                      </a:r>
                      <a:r>
                        <a:rPr lang="en-US" sz="1400" baseline="0" dirty="0" smtClean="0"/>
                        <a:t> also provide a statement to be applied to all records</a:t>
                      </a:r>
                      <a:endParaRPr lang="en-US" sz="1400" dirty="0"/>
                    </a:p>
                  </a:txBody>
                  <a:tcPr/>
                </a:tc>
              </a:tr>
              <a:tr h="394893">
                <a:tc>
                  <a:txBody>
                    <a:bodyPr/>
                    <a:lstStyle/>
                    <a:p>
                      <a:r>
                        <a:rPr lang="en-US" sz="1400" dirty="0" smtClean="0"/>
                        <a:t>Type value* should conform with DCMI Type Vocabulary</a:t>
                      </a:r>
                      <a:endParaRPr lang="en-US" sz="1400" dirty="0"/>
                    </a:p>
                  </a:txBody>
                  <a:tcPr/>
                </a:tc>
                <a:tc>
                  <a:txBody>
                    <a:bodyPr/>
                    <a:lstStyle/>
                    <a:p>
                      <a:r>
                        <a:rPr lang="en-US" sz="1400" dirty="0" smtClean="0"/>
                        <a:t>type</a:t>
                      </a:r>
                      <a:endParaRPr lang="en-US" sz="1400" dirty="0"/>
                    </a:p>
                  </a:txBody>
                  <a:tcPr/>
                </a:tc>
                <a:tc>
                  <a:txBody>
                    <a:bodyPr/>
                    <a:lstStyle/>
                    <a:p>
                      <a:r>
                        <a:rPr lang="en-US" sz="1400" dirty="0" smtClean="0"/>
                        <a:t>&lt;typeOfResource&gt;</a:t>
                      </a:r>
                      <a:endParaRPr lang="en-US" sz="1400" dirty="0"/>
                    </a:p>
                  </a:txBody>
                  <a:tcPr/>
                </a:tc>
                <a:tc>
                  <a:txBody>
                    <a:bodyPr/>
                    <a:lstStyle/>
                    <a:p>
                      <a:r>
                        <a:rPr lang="en-US" sz="1400" dirty="0" smtClean="0"/>
                        <a:t>* Strongly recommended</a:t>
                      </a:r>
                      <a:endParaRPr lang="en-US" sz="1400" dirty="0"/>
                    </a:p>
                  </a:txBody>
                  <a:tcPr/>
                </a:tc>
              </a:tr>
              <a:tr h="394893">
                <a:tc gridSpan="4">
                  <a:txBody>
                    <a:bodyPr/>
                    <a:lstStyle/>
                    <a:p>
                      <a:pPr algn="ctr"/>
                      <a:r>
                        <a:rPr lang="en-US" sz="1400" dirty="0" smtClean="0"/>
                        <a:t>Additional metadata</a:t>
                      </a:r>
                      <a:r>
                        <a:rPr lang="en-US" sz="1400" baseline="0" dirty="0" smtClean="0"/>
                        <a:t> fields may be included.  </a:t>
                      </a:r>
                    </a:p>
                    <a:p>
                      <a:pPr algn="ctr"/>
                      <a:r>
                        <a:rPr lang="en-US" sz="1400" baseline="0" dirty="0" smtClean="0"/>
                        <a:t>These should conform to DPLA’s Metadata Application Profile. </a:t>
                      </a:r>
                    </a:p>
                    <a:p>
                      <a:pPr algn="ctr"/>
                      <a:r>
                        <a:rPr lang="en-US" sz="1400" baseline="0" dirty="0" smtClean="0"/>
                        <a:t>http://dp.la/info/developers/map/</a:t>
                      </a:r>
                      <a:endParaRPr lang="en-US" sz="14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r>
            </a:tbl>
          </a:graphicData>
        </a:graphic>
      </p:graphicFrame>
      <p:sp>
        <p:nvSpPr>
          <p:cNvPr id="5" name="Slide Number Placeholder 4"/>
          <p:cNvSpPr>
            <a:spLocks noGrp="1"/>
          </p:cNvSpPr>
          <p:nvPr>
            <p:ph type="sldNum" sz="quarter" idx="12"/>
          </p:nvPr>
        </p:nvSpPr>
        <p:spPr/>
        <p:txBody>
          <a:bodyPr/>
          <a:lstStyle/>
          <a:p>
            <a:fld id="{0F5D4A96-1547-4F6F-96F7-05F4BFC9DEB3}" type="slidenum">
              <a:rPr lang="en-US" smtClean="0"/>
              <a:pPr/>
              <a:t>61</a:t>
            </a:fld>
            <a:endParaRPr lang="en-US" dirty="0"/>
          </a:p>
        </p:txBody>
      </p:sp>
    </p:spTree>
    <p:extLst>
      <p:ext uri="{BB962C8B-B14F-4D97-AF65-F5344CB8AC3E}">
        <p14:creationId xmlns:p14="http://schemas.microsoft.com/office/powerpoint/2010/main" val="10584955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914400"/>
            <a:ext cx="7543800" cy="2209800"/>
          </a:xfrm>
        </p:spPr>
        <p:txBody>
          <a:bodyPr>
            <a:normAutofit/>
          </a:bodyPr>
          <a:lstStyle/>
          <a:p>
            <a:pPr algn="ctr"/>
            <a:r>
              <a:rPr lang="en-US" dirty="0" smtClean="0">
                <a:solidFill>
                  <a:schemeClr val="accent6">
                    <a:lumMod val="75000"/>
                  </a:schemeClr>
                </a:solidFill>
              </a:rPr>
              <a:t>Who in your organization knows your </a:t>
            </a:r>
            <a:r>
              <a:rPr lang="en-US" dirty="0" smtClean="0"/>
              <a:t>metadata</a:t>
            </a:r>
            <a:r>
              <a:rPr lang="en-US" dirty="0" smtClean="0">
                <a:solidFill>
                  <a:schemeClr val="accent6">
                    <a:lumMod val="75000"/>
                  </a:schemeClr>
                </a:solidFill>
              </a:rPr>
              <a:t>? </a:t>
            </a:r>
            <a:endParaRPr lang="en-US" dirty="0">
              <a:solidFill>
                <a:schemeClr val="accent6">
                  <a:lumMod val="75000"/>
                </a:schemeClr>
              </a:solidFill>
            </a:endParaRPr>
          </a:p>
        </p:txBody>
      </p:sp>
      <p:grpSp>
        <p:nvGrpSpPr>
          <p:cNvPr id="16" name="Group 15"/>
          <p:cNvGrpSpPr/>
          <p:nvPr/>
        </p:nvGrpSpPr>
        <p:grpSpPr>
          <a:xfrm>
            <a:off x="3124200" y="3200400"/>
            <a:ext cx="2514600" cy="2209800"/>
            <a:chOff x="3200400" y="3962400"/>
            <a:chExt cx="2514600" cy="2209800"/>
          </a:xfrm>
        </p:grpSpPr>
        <p:grpSp>
          <p:nvGrpSpPr>
            <p:cNvPr id="14" name="Group 13"/>
            <p:cNvGrpSpPr/>
            <p:nvPr/>
          </p:nvGrpSpPr>
          <p:grpSpPr>
            <a:xfrm>
              <a:off x="3200400" y="3962400"/>
              <a:ext cx="2514600" cy="2209800"/>
              <a:chOff x="3200400" y="3962400"/>
              <a:chExt cx="2514600" cy="2209800"/>
            </a:xfrm>
          </p:grpSpPr>
          <p:sp>
            <p:nvSpPr>
              <p:cNvPr id="8" name="Rectangle 7"/>
              <p:cNvSpPr/>
              <p:nvPr/>
            </p:nvSpPr>
            <p:spPr>
              <a:xfrm>
                <a:off x="3200400" y="3962400"/>
                <a:ext cx="2514600" cy="2209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928110" y="4141325"/>
                <a:ext cx="914400" cy="92597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Delay 10"/>
              <p:cNvSpPr/>
              <p:nvPr/>
            </p:nvSpPr>
            <p:spPr>
              <a:xfrm rot="16200000">
                <a:off x="3954200" y="4762500"/>
                <a:ext cx="990600" cy="1828800"/>
              </a:xfrm>
              <a:prstGeom prst="flowChartDelay">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4103225" y="3962400"/>
              <a:ext cx="838200" cy="1323439"/>
            </a:xfrm>
            <a:prstGeom prst="rect">
              <a:avLst/>
            </a:prstGeom>
            <a:noFill/>
          </p:spPr>
          <p:txBody>
            <a:bodyPr wrap="square" rtlCol="0">
              <a:spAutoFit/>
            </a:bodyPr>
            <a:lstStyle/>
            <a:p>
              <a:r>
                <a:rPr lang="en-US" sz="8000" b="1" dirty="0" smtClean="0"/>
                <a:t>?</a:t>
              </a:r>
              <a:endParaRPr lang="en-US" sz="8000" b="1" dirty="0"/>
            </a:p>
          </p:txBody>
        </p:sp>
      </p:grpSp>
      <p:sp>
        <p:nvSpPr>
          <p:cNvPr id="12" name="Slide Number Placeholder 11"/>
          <p:cNvSpPr>
            <a:spLocks noGrp="1"/>
          </p:cNvSpPr>
          <p:nvPr>
            <p:ph type="sldNum" sz="quarter" idx="12"/>
          </p:nvPr>
        </p:nvSpPr>
        <p:spPr/>
        <p:txBody>
          <a:bodyPr/>
          <a:lstStyle/>
          <a:p>
            <a:fld id="{0F5D4A96-1547-4F6F-96F7-05F4BFC9DEB3}" type="slidenum">
              <a:rPr lang="en-US" smtClean="0"/>
              <a:pPr/>
              <a:t>62</a:t>
            </a:fld>
            <a:endParaRPr lang="en-US" dirty="0"/>
          </a:p>
        </p:txBody>
      </p:sp>
    </p:spTree>
    <p:extLst>
      <p:ext uri="{BB962C8B-B14F-4D97-AF65-F5344CB8AC3E}">
        <p14:creationId xmlns:p14="http://schemas.microsoft.com/office/powerpoint/2010/main" val="8578503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66800" y="1371600"/>
            <a:ext cx="2514600" cy="2209800"/>
            <a:chOff x="3200400" y="3962400"/>
            <a:chExt cx="2514600" cy="2209800"/>
          </a:xfrm>
        </p:grpSpPr>
        <p:grpSp>
          <p:nvGrpSpPr>
            <p:cNvPr id="5" name="Group 4"/>
            <p:cNvGrpSpPr/>
            <p:nvPr/>
          </p:nvGrpSpPr>
          <p:grpSpPr>
            <a:xfrm>
              <a:off x="3200400" y="3962400"/>
              <a:ext cx="2514600" cy="2209800"/>
              <a:chOff x="3200400" y="3962400"/>
              <a:chExt cx="2514600" cy="2209800"/>
            </a:xfrm>
          </p:grpSpPr>
          <p:sp>
            <p:nvSpPr>
              <p:cNvPr id="7" name="Rectangle 6"/>
              <p:cNvSpPr/>
              <p:nvPr/>
            </p:nvSpPr>
            <p:spPr>
              <a:xfrm>
                <a:off x="3200400" y="3962400"/>
                <a:ext cx="2514600" cy="2209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928110" y="4141325"/>
                <a:ext cx="914400" cy="92597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Delay 10"/>
              <p:cNvSpPr/>
              <p:nvPr/>
            </p:nvSpPr>
            <p:spPr>
              <a:xfrm rot="16200000">
                <a:off x="3954200" y="4762500"/>
                <a:ext cx="990600" cy="1828800"/>
              </a:xfrm>
              <a:prstGeom prst="flowChartDelay">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p:cNvSpPr txBox="1"/>
            <p:nvPr/>
          </p:nvSpPr>
          <p:spPr>
            <a:xfrm>
              <a:off x="4103225" y="3962400"/>
              <a:ext cx="838200" cy="1323439"/>
            </a:xfrm>
            <a:prstGeom prst="rect">
              <a:avLst/>
            </a:prstGeom>
            <a:noFill/>
          </p:spPr>
          <p:txBody>
            <a:bodyPr wrap="square" rtlCol="0">
              <a:spAutoFit/>
            </a:bodyPr>
            <a:lstStyle/>
            <a:p>
              <a:r>
                <a:rPr lang="en-US" sz="8000" b="1" dirty="0" smtClean="0"/>
                <a:t>?</a:t>
              </a:r>
              <a:endParaRPr lang="en-US" sz="8000" b="1" dirty="0"/>
            </a:p>
          </p:txBody>
        </p:sp>
      </p:grpSp>
      <p:pic>
        <p:nvPicPr>
          <p:cNvPr id="10" name="Picture 9"/>
          <p:cNvPicPr>
            <a:picLocks noChangeAspect="1"/>
          </p:cNvPicPr>
          <p:nvPr/>
        </p:nvPicPr>
        <p:blipFill>
          <a:blip r:embed="rId2"/>
          <a:stretch>
            <a:fillRect/>
          </a:stretch>
        </p:blipFill>
        <p:spPr>
          <a:xfrm>
            <a:off x="5638800" y="1295400"/>
            <a:ext cx="2336800" cy="2247900"/>
          </a:xfrm>
          <a:prstGeom prst="rect">
            <a:avLst/>
          </a:prstGeom>
        </p:spPr>
      </p:pic>
      <p:sp>
        <p:nvSpPr>
          <p:cNvPr id="11" name="TextBox 10"/>
          <p:cNvSpPr txBox="1"/>
          <p:nvPr/>
        </p:nvSpPr>
        <p:spPr>
          <a:xfrm>
            <a:off x="5410200" y="3962400"/>
            <a:ext cx="3124200" cy="2246769"/>
          </a:xfrm>
          <a:prstGeom prst="rect">
            <a:avLst/>
          </a:prstGeom>
          <a:noFill/>
          <a:ln>
            <a:solidFill>
              <a:srgbClr val="660066"/>
            </a:solidFill>
          </a:ln>
        </p:spPr>
        <p:txBody>
          <a:bodyPr wrap="square" rtlCol="0">
            <a:spAutoFit/>
          </a:bodyPr>
          <a:lstStyle/>
          <a:p>
            <a:r>
              <a:rPr lang="en-US" sz="2800" dirty="0" smtClean="0"/>
              <a:t>David Henry of the Missouri History Museum, technical coordinator for </a:t>
            </a:r>
            <a:r>
              <a:rPr lang="en-US" sz="2800" dirty="0" err="1" smtClean="0"/>
              <a:t>MissouriHub</a:t>
            </a:r>
            <a:r>
              <a:rPr lang="en-US" sz="2800" dirty="0" smtClean="0"/>
              <a:t>.</a:t>
            </a:r>
            <a:endParaRPr lang="en-US" sz="2800" dirty="0"/>
          </a:p>
        </p:txBody>
      </p:sp>
      <p:sp>
        <p:nvSpPr>
          <p:cNvPr id="12" name="TextBox 11"/>
          <p:cNvSpPr txBox="1"/>
          <p:nvPr/>
        </p:nvSpPr>
        <p:spPr>
          <a:xfrm>
            <a:off x="914400" y="3962400"/>
            <a:ext cx="2895600" cy="1384995"/>
          </a:xfrm>
          <a:prstGeom prst="rect">
            <a:avLst/>
          </a:prstGeom>
          <a:noFill/>
          <a:ln>
            <a:solidFill>
              <a:srgbClr val="660066"/>
            </a:solidFill>
          </a:ln>
        </p:spPr>
        <p:txBody>
          <a:bodyPr wrap="square" rtlCol="0">
            <a:spAutoFit/>
          </a:bodyPr>
          <a:lstStyle/>
          <a:p>
            <a:r>
              <a:rPr lang="en-US" sz="2800" dirty="0" smtClean="0"/>
              <a:t>Technical contact for partner institution</a:t>
            </a:r>
            <a:endParaRPr lang="en-US" sz="2800" dirty="0"/>
          </a:p>
        </p:txBody>
      </p:sp>
      <p:sp>
        <p:nvSpPr>
          <p:cNvPr id="13" name="Left-Right Arrow 12"/>
          <p:cNvSpPr/>
          <p:nvPr/>
        </p:nvSpPr>
        <p:spPr>
          <a:xfrm>
            <a:off x="3962400" y="2209800"/>
            <a:ext cx="1216152" cy="4846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9577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5562600" y="5638800"/>
            <a:ext cx="34290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b="1" dirty="0" smtClean="0">
                <a:solidFill>
                  <a:schemeClr val="tx1"/>
                </a:solidFill>
                <a:latin typeface="Avenir Book" charset="0"/>
                <a:sym typeface="Helvetica" charset="0"/>
              </a:rPr>
              <a:t>Visit </a:t>
            </a:r>
            <a:r>
              <a:rPr lang="en-US" altLang="en-US" sz="4400" b="1" dirty="0" smtClean="0">
                <a:solidFill>
                  <a:schemeClr val="accent6">
                    <a:lumMod val="75000"/>
                  </a:schemeClr>
                </a:solidFill>
                <a:latin typeface="Avenir Book" charset="0"/>
                <a:sym typeface="Helvetica" charset="0"/>
              </a:rPr>
              <a:t>dp.la</a:t>
            </a:r>
            <a:endParaRPr lang="en-US" altLang="en-US" sz="4400" b="1" dirty="0">
              <a:solidFill>
                <a:schemeClr val="accent6">
                  <a:lumMod val="75000"/>
                </a:schemeClr>
              </a:solidFill>
              <a:latin typeface="Avenir Book" charset="0"/>
              <a:sym typeface="Helvetica" charset="0"/>
            </a:endParaRPr>
          </a:p>
        </p:txBody>
      </p:sp>
      <p:pic>
        <p:nvPicPr>
          <p:cNvPr id="6"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4114800" cy="132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TextBox 6"/>
          <p:cNvSpPr txBox="1"/>
          <p:nvPr/>
        </p:nvSpPr>
        <p:spPr>
          <a:xfrm>
            <a:off x="0" y="1934049"/>
            <a:ext cx="9144000" cy="2585323"/>
          </a:xfrm>
          <a:prstGeom prst="rect">
            <a:avLst/>
          </a:prstGeom>
          <a:solidFill>
            <a:schemeClr val="bg1">
              <a:alpha val="82000"/>
            </a:schemeClr>
          </a:solidFill>
        </p:spPr>
        <p:txBody>
          <a:bodyPr wrap="square" rtlCol="0">
            <a:spAutoFit/>
          </a:bodyPr>
          <a:lstStyle/>
          <a:p>
            <a:pPr marL="285750" indent="-285750" algn="ctr">
              <a:lnSpc>
                <a:spcPct val="150000"/>
              </a:lnSpc>
            </a:pPr>
            <a:r>
              <a:rPr lang="en-US" sz="4800" b="1" dirty="0" smtClean="0"/>
              <a:t>How does </a:t>
            </a:r>
            <a:r>
              <a:rPr lang="en-US" sz="4800" b="1" dirty="0" err="1" smtClean="0"/>
              <a:t>MoHub</a:t>
            </a:r>
            <a:r>
              <a:rPr lang="en-US" sz="4800" b="1" dirty="0" smtClean="0"/>
              <a:t> relate to </a:t>
            </a:r>
          </a:p>
          <a:p>
            <a:pPr marL="285750" indent="-285750" algn="ctr">
              <a:lnSpc>
                <a:spcPct val="150000"/>
              </a:lnSpc>
            </a:pPr>
            <a:r>
              <a:rPr lang="en-US" sz="4800" b="1" dirty="0" smtClean="0"/>
              <a:t>Missouri Digital Heritage?</a:t>
            </a:r>
            <a:endParaRPr lang="en-US" sz="4800" b="1" dirty="0"/>
          </a:p>
          <a:p>
            <a:pPr marL="285750" indent="-285750">
              <a:lnSpc>
                <a:spcPct val="150000"/>
              </a:lnSpc>
            </a:pPr>
            <a:endParaRPr lang="en-US" sz="1200" b="1" dirty="0" smtClean="0"/>
          </a:p>
        </p:txBody>
      </p:sp>
      <p:sp>
        <p:nvSpPr>
          <p:cNvPr id="8" name="Slide Number Placeholder 7"/>
          <p:cNvSpPr>
            <a:spLocks noGrp="1"/>
          </p:cNvSpPr>
          <p:nvPr>
            <p:ph type="sldNum" sz="quarter" idx="12"/>
          </p:nvPr>
        </p:nvSpPr>
        <p:spPr/>
        <p:txBody>
          <a:bodyPr/>
          <a:lstStyle/>
          <a:p>
            <a:fld id="{0F5D4A96-1547-4F6F-96F7-05F4BFC9DEB3}" type="slidenum">
              <a:rPr lang="en-US" smtClean="0"/>
              <a:pPr/>
              <a:t>64</a:t>
            </a:fld>
            <a:endParaRPr lang="en-US" dirty="0"/>
          </a:p>
        </p:txBody>
      </p:sp>
    </p:spTree>
    <p:extLst>
      <p:ext uri="{BB962C8B-B14F-4D97-AF65-F5344CB8AC3E}">
        <p14:creationId xmlns:p14="http://schemas.microsoft.com/office/powerpoint/2010/main" val="27619755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11437054"/>
              </p:ext>
            </p:extLst>
          </p:nvPr>
        </p:nvGraphicFramePr>
        <p:xfrm>
          <a:off x="0" y="152398"/>
          <a:ext cx="9144000" cy="6878322"/>
        </p:xfrm>
        <a:graphic>
          <a:graphicData uri="http://schemas.openxmlformats.org/drawingml/2006/table">
            <a:tbl>
              <a:tblPr bandRow="1">
                <a:tableStyleId>{5C22544A-7EE6-4342-B048-85BDC9FD1C3A}</a:tableStyleId>
              </a:tblPr>
              <a:tblGrid>
                <a:gridCol w="4876800"/>
                <a:gridCol w="4267200"/>
              </a:tblGrid>
              <a:tr h="1100866">
                <a:tc>
                  <a:txBody>
                    <a:bodyPr/>
                    <a:lstStyle/>
                    <a:p>
                      <a:endParaRPr lang="en-US" dirty="0"/>
                    </a:p>
                  </a:txBody>
                  <a:tcPr>
                    <a:lnR w="12700" cap="flat" cmpd="sng" algn="ctr">
                      <a:solidFill>
                        <a:srgbClr val="8064A2">
                          <a:lumMod val="75000"/>
                        </a:srgbClr>
                      </a:solidFill>
                      <a:prstDash val="solid"/>
                      <a:round/>
                      <a:headEnd type="none" w="med" len="med"/>
                      <a:tailEnd type="none" w="med" len="med"/>
                    </a:lnR>
                  </a:tcPr>
                </a:tc>
                <a:tc>
                  <a:txBody>
                    <a:bodyPr/>
                    <a:lstStyle/>
                    <a:p>
                      <a:endParaRPr lang="en-US" dirty="0"/>
                    </a:p>
                  </a:txBody>
                  <a:tcPr>
                    <a:lnL w="12700" cap="flat" cmpd="sng" algn="ctr">
                      <a:solidFill>
                        <a:srgbClr val="8064A2">
                          <a:lumMod val="75000"/>
                        </a:srgbClr>
                      </a:solidFill>
                      <a:prstDash val="solid"/>
                      <a:round/>
                      <a:headEnd type="none" w="med" len="med"/>
                      <a:tailEnd type="none" w="med" len="med"/>
                    </a:lnL>
                  </a:tcPr>
                </a:tc>
              </a:tr>
              <a:tr h="1170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t>State-wide content platform</a:t>
                      </a:r>
                    </a:p>
                  </a:txBody>
                  <a:tcPr>
                    <a:lnR w="12700" cap="flat" cmpd="sng" algn="ctr">
                      <a:solidFill>
                        <a:srgbClr val="8064A2">
                          <a:lumMod val="75000"/>
                        </a:srgbClr>
                      </a:solidFill>
                      <a:prstDash val="solid"/>
                      <a:round/>
                      <a:headEnd type="none" w="med" len="med"/>
                      <a:tailEnd type="none" w="med" len="med"/>
                    </a:lnR>
                  </a:tcPr>
                </a:tc>
                <a:tc>
                  <a:txBody>
                    <a:bodyPr/>
                    <a:lstStyle/>
                    <a:p>
                      <a:endParaRPr lang="en-US"/>
                    </a:p>
                  </a:txBody>
                  <a:tcPr>
                    <a:lnL w="12700" cap="flat" cmpd="sng" algn="ctr">
                      <a:solidFill>
                        <a:srgbClr val="8064A2">
                          <a:lumMod val="75000"/>
                        </a:srgbClr>
                      </a:solidFill>
                      <a:prstDash val="solid"/>
                      <a:round/>
                      <a:headEnd type="none" w="med" len="med"/>
                      <a:tailEnd type="none" w="med" len="med"/>
                    </a:lnL>
                  </a:tcPr>
                </a:tc>
              </a:tr>
              <a:tr h="1100866">
                <a:tc>
                  <a:txBody>
                    <a:bodyPr/>
                    <a:lstStyle/>
                    <a:p>
                      <a:r>
                        <a:rPr lang="en-US" sz="2800" dirty="0" smtClean="0"/>
                        <a:t>Hosts digitized primary sources</a:t>
                      </a:r>
                      <a:endParaRPr lang="en-US" dirty="0"/>
                    </a:p>
                  </a:txBody>
                  <a:tcPr>
                    <a:lnR w="12700" cap="flat" cmpd="sng" algn="ctr">
                      <a:solidFill>
                        <a:srgbClr val="8064A2">
                          <a:lumMod val="75000"/>
                        </a:srgbClr>
                      </a:solidFill>
                      <a:prstDash val="solid"/>
                      <a:round/>
                      <a:headEnd type="none" w="med" len="med"/>
                      <a:tailEnd type="none" w="med" len="med"/>
                    </a:lnR>
                  </a:tcPr>
                </a:tc>
                <a:tc>
                  <a:txBody>
                    <a:bodyPr/>
                    <a:lstStyle/>
                    <a:p>
                      <a:r>
                        <a:rPr lang="en-US" sz="2800" dirty="0" smtClean="0"/>
                        <a:t>Onramp to DPLA </a:t>
                      </a:r>
                      <a:endParaRPr lang="en-US" sz="2800" dirty="0"/>
                    </a:p>
                  </a:txBody>
                  <a:tcPr>
                    <a:lnL w="12700" cap="flat" cmpd="sng" algn="ctr">
                      <a:solidFill>
                        <a:srgbClr val="8064A2">
                          <a:lumMod val="75000"/>
                        </a:srgbClr>
                      </a:solidFill>
                      <a:prstDash val="solid"/>
                      <a:round/>
                      <a:headEnd type="none" w="med" len="med"/>
                      <a:tailEnd type="none" w="med" len="med"/>
                    </a:lnL>
                  </a:tcPr>
                </a:tc>
              </a:tr>
              <a:tr h="130431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Also provides links to material hosted on other libraries’ repositories</a:t>
                      </a:r>
                    </a:p>
                  </a:txBody>
                  <a:tcPr>
                    <a:lnR w="12700" cap="flat" cmpd="sng" algn="ctr">
                      <a:solidFill>
                        <a:srgbClr val="8064A2">
                          <a:lumMod val="75000"/>
                        </a:srgbClr>
                      </a:solidFill>
                      <a:prstDash val="solid"/>
                      <a:round/>
                      <a:headEnd type="none" w="med" len="med"/>
                      <a:tailEnd type="none" w="med" len="med"/>
                    </a:ln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Provides links to material hosted on other libraries’ repositories</a:t>
                      </a:r>
                    </a:p>
                    <a:p>
                      <a:r>
                        <a:rPr lang="en-US" dirty="0" smtClean="0"/>
                        <a:t> </a:t>
                      </a:r>
                      <a:endParaRPr lang="en-US" dirty="0"/>
                    </a:p>
                  </a:txBody>
                  <a:tcPr>
                    <a:lnL w="12700" cap="flat" cmpd="sng" algn="ctr">
                      <a:solidFill>
                        <a:srgbClr val="8064A2">
                          <a:lumMod val="75000"/>
                        </a:srgbClr>
                      </a:solidFill>
                      <a:prstDash val="solid"/>
                      <a:round/>
                      <a:headEnd type="none" w="med" len="med"/>
                      <a:tailEnd type="none" w="med" len="med"/>
                    </a:lnL>
                  </a:tcPr>
                </a:tc>
              </a:tr>
              <a:tr h="1100866">
                <a:tc>
                  <a:txBody>
                    <a:bodyPr/>
                    <a:lstStyle/>
                    <a:p>
                      <a:r>
                        <a:rPr lang="en-US" sz="2400" dirty="0" smtClean="0"/>
                        <a:t>Supports new digitization projects via LSTA grants</a:t>
                      </a:r>
                      <a:endParaRPr lang="en-US" sz="2400" dirty="0"/>
                    </a:p>
                  </a:txBody>
                  <a:tcPr>
                    <a:lnR w="12700" cap="flat" cmpd="sng" algn="ctr">
                      <a:solidFill>
                        <a:srgbClr val="8064A2">
                          <a:lumMod val="75000"/>
                        </a:srgbClr>
                      </a:solidFill>
                      <a:prstDash val="solid"/>
                      <a:round/>
                      <a:headEnd type="none" w="med" len="med"/>
                      <a:tailEnd type="none" w="med" len="med"/>
                    </a:lnR>
                  </a:tcPr>
                </a:tc>
                <a:tc>
                  <a:txBody>
                    <a:bodyPr/>
                    <a:lstStyle/>
                    <a:p>
                      <a:r>
                        <a:rPr lang="en-US" sz="2400" dirty="0" smtClean="0"/>
                        <a:t>Works with already digitized collections only</a:t>
                      </a:r>
                      <a:endParaRPr lang="en-US" sz="2400" dirty="0"/>
                    </a:p>
                  </a:txBody>
                  <a:tcPr>
                    <a:lnL w="12700" cap="flat" cmpd="sng" algn="ctr">
                      <a:solidFill>
                        <a:srgbClr val="8064A2">
                          <a:lumMod val="75000"/>
                        </a:srgbClr>
                      </a:solidFill>
                      <a:prstDash val="solid"/>
                      <a:round/>
                      <a:headEnd type="none" w="med" len="med"/>
                      <a:tailEnd type="none" w="med" len="med"/>
                    </a:lnL>
                  </a:tcPr>
                </a:tc>
              </a:tr>
              <a:tr h="1100866">
                <a:tc>
                  <a:txBody>
                    <a:bodyPr/>
                    <a:lstStyle/>
                    <a:p>
                      <a:r>
                        <a:rPr lang="en-US" sz="2400" dirty="0" smtClean="0"/>
                        <a:t>Has a website and search portal</a:t>
                      </a:r>
                      <a:endParaRPr lang="en-US" sz="2400" dirty="0"/>
                    </a:p>
                  </a:txBody>
                  <a:tcPr>
                    <a:lnR w="12700" cap="flat" cmpd="sng" algn="ctr">
                      <a:solidFill>
                        <a:srgbClr val="8064A2">
                          <a:lumMod val="75000"/>
                        </a:srgbClr>
                      </a:solidFill>
                      <a:prstDash val="solid"/>
                      <a:round/>
                      <a:headEnd type="none" w="med" len="med"/>
                      <a:tailEnd type="none" w="med" len="med"/>
                    </a:lnR>
                  </a:tcPr>
                </a:tc>
                <a:tc>
                  <a:txBody>
                    <a:bodyPr/>
                    <a:lstStyle/>
                    <a:p>
                      <a:r>
                        <a:rPr lang="en-US" sz="2400" dirty="0" smtClean="0"/>
                        <a:t>No search</a:t>
                      </a:r>
                      <a:r>
                        <a:rPr lang="en-US" sz="2400" baseline="0" dirty="0" smtClean="0"/>
                        <a:t> portal; website is </a:t>
                      </a:r>
                      <a:r>
                        <a:rPr lang="en-US" sz="2400" baseline="0" dirty="0" err="1" smtClean="0"/>
                        <a:t>adminstrative</a:t>
                      </a:r>
                      <a:r>
                        <a:rPr lang="en-US" sz="2400" baseline="0" dirty="0" smtClean="0"/>
                        <a:t> only</a:t>
                      </a:r>
                      <a:endParaRPr lang="en-US" sz="2400" dirty="0"/>
                    </a:p>
                  </a:txBody>
                  <a:tcPr>
                    <a:lnL w="12700" cap="flat" cmpd="sng" algn="ctr">
                      <a:solidFill>
                        <a:srgbClr val="8064A2">
                          <a:lumMod val="75000"/>
                        </a:srgbClr>
                      </a:solidFill>
                      <a:prstDash val="solid"/>
                      <a:round/>
                      <a:headEnd type="none" w="med" len="med"/>
                      <a:tailEnd type="none" w="med" len="med"/>
                    </a:lnL>
                  </a:tcPr>
                </a:tc>
              </a:tr>
            </a:tbl>
          </a:graphicData>
        </a:graphic>
      </p:graphicFrame>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044" y="152400"/>
            <a:ext cx="4648200" cy="1014959"/>
          </a:xfrm>
          <a:prstGeom prst="rect">
            <a:avLst/>
          </a:prstGeom>
          <a:ln>
            <a:solidFill>
              <a:srgbClr val="646464"/>
            </a:solidFill>
          </a:ln>
        </p:spPr>
      </p:pic>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24600" y="228600"/>
            <a:ext cx="1083815" cy="919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874282" y="1524000"/>
            <a:ext cx="4269718" cy="584776"/>
          </a:xfrm>
          <a:prstGeom prst="rect">
            <a:avLst/>
          </a:prstGeom>
        </p:spPr>
        <p:txBody>
          <a:bodyPr wrap="none">
            <a:spAutoFit/>
          </a:bodyPr>
          <a:lstStyle/>
          <a:p>
            <a:r>
              <a:rPr lang="en-US" sz="3200" b="1" dirty="0"/>
              <a:t>Aggregator of metadata</a:t>
            </a:r>
          </a:p>
        </p:txBody>
      </p:sp>
    </p:spTree>
    <p:extLst>
      <p:ext uri="{BB962C8B-B14F-4D97-AF65-F5344CB8AC3E}">
        <p14:creationId xmlns:p14="http://schemas.microsoft.com/office/powerpoint/2010/main" val="15657567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62600" y="5638800"/>
            <a:ext cx="34290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b="1" dirty="0" smtClean="0">
                <a:solidFill>
                  <a:schemeClr val="tx1"/>
                </a:solidFill>
                <a:latin typeface="Avenir Book" charset="0"/>
                <a:sym typeface="Helvetica" charset="0"/>
              </a:rPr>
              <a:t>Visit </a:t>
            </a:r>
            <a:r>
              <a:rPr lang="en-US" altLang="en-US" sz="4400" b="1" dirty="0" smtClean="0">
                <a:solidFill>
                  <a:schemeClr val="accent6">
                    <a:lumMod val="75000"/>
                  </a:schemeClr>
                </a:solidFill>
                <a:latin typeface="Avenir Book" charset="0"/>
                <a:sym typeface="Helvetica" charset="0"/>
              </a:rPr>
              <a:t>dp.la</a:t>
            </a:r>
            <a:endParaRPr lang="en-US" altLang="en-US" sz="4400" b="1" dirty="0">
              <a:solidFill>
                <a:schemeClr val="accent6">
                  <a:lumMod val="75000"/>
                </a:schemeClr>
              </a:solidFill>
              <a:latin typeface="Avenir Book" charset="0"/>
              <a:sym typeface="Helvetica" charset="0"/>
            </a:endParaRPr>
          </a:p>
        </p:txBody>
      </p:sp>
      <p:pic>
        <p:nvPicPr>
          <p:cNvPr id="6"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4114800" cy="132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TextBox 6"/>
          <p:cNvSpPr txBox="1"/>
          <p:nvPr/>
        </p:nvSpPr>
        <p:spPr>
          <a:xfrm>
            <a:off x="1371600" y="1905000"/>
            <a:ext cx="6096000" cy="2569934"/>
          </a:xfrm>
          <a:prstGeom prst="rect">
            <a:avLst/>
          </a:prstGeom>
          <a:solidFill>
            <a:schemeClr val="bg1">
              <a:alpha val="82000"/>
            </a:schemeClr>
          </a:solidFill>
        </p:spPr>
        <p:txBody>
          <a:bodyPr wrap="square" rtlCol="0">
            <a:spAutoFit/>
          </a:bodyPr>
          <a:lstStyle/>
          <a:p>
            <a:pPr marL="285750" indent="-285750">
              <a:lnSpc>
                <a:spcPct val="150000"/>
              </a:lnSpc>
            </a:pPr>
            <a:r>
              <a:rPr lang="en-US" sz="4800" b="1" dirty="0" smtClean="0"/>
              <a:t>Two </a:t>
            </a:r>
            <a:r>
              <a:rPr lang="en-US" sz="4800" b="1" dirty="0" smtClean="0">
                <a:solidFill>
                  <a:srgbClr val="F96A1B"/>
                </a:solidFill>
              </a:rPr>
              <a:t>paths</a:t>
            </a:r>
            <a:r>
              <a:rPr lang="en-US" sz="4800" b="1" dirty="0" smtClean="0"/>
              <a:t> to becoming a partner</a:t>
            </a:r>
            <a:endParaRPr lang="en-US" sz="4800" dirty="0"/>
          </a:p>
          <a:p>
            <a:pPr marL="285750" indent="-285750">
              <a:lnSpc>
                <a:spcPct val="150000"/>
              </a:lnSpc>
            </a:pPr>
            <a:endParaRPr lang="en-US" sz="1200" b="1" dirty="0" smtClean="0"/>
          </a:p>
        </p:txBody>
      </p:sp>
      <p:sp>
        <p:nvSpPr>
          <p:cNvPr id="8" name="Slide Number Placeholder 7"/>
          <p:cNvSpPr>
            <a:spLocks noGrp="1"/>
          </p:cNvSpPr>
          <p:nvPr>
            <p:ph type="sldNum" sz="quarter" idx="12"/>
          </p:nvPr>
        </p:nvSpPr>
        <p:spPr/>
        <p:txBody>
          <a:bodyPr/>
          <a:lstStyle/>
          <a:p>
            <a:fld id="{0F5D4A96-1547-4F6F-96F7-05F4BFC9DEB3}" type="slidenum">
              <a:rPr lang="en-US" smtClean="0"/>
              <a:pPr/>
              <a:t>66</a:t>
            </a:fld>
            <a:endParaRPr lang="en-US" dirty="0"/>
          </a:p>
        </p:txBody>
      </p:sp>
    </p:spTree>
    <p:extLst>
      <p:ext uri="{BB962C8B-B14F-4D97-AF65-F5344CB8AC3E}">
        <p14:creationId xmlns:p14="http://schemas.microsoft.com/office/powerpoint/2010/main" val="36083794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923330"/>
          </a:xfrm>
          <a:prstGeom prst="rect">
            <a:avLst/>
          </a:prstGeom>
          <a:solidFill>
            <a:schemeClr val="accent4">
              <a:lumMod val="75000"/>
            </a:schemeClr>
          </a:solidFill>
        </p:spPr>
        <p:txBody>
          <a:bodyPr wrap="square" rtlCol="0">
            <a:spAutoFit/>
          </a:bodyPr>
          <a:lstStyle/>
          <a:p>
            <a:pPr algn="ctr"/>
            <a:r>
              <a:rPr lang="en-US" sz="5400" dirty="0" smtClean="0">
                <a:solidFill>
                  <a:schemeClr val="bg1"/>
                </a:solidFill>
              </a:rPr>
              <a:t>If you host your own content…</a:t>
            </a:r>
            <a:endParaRPr lang="en-US" sz="5400" dirty="0">
              <a:solidFill>
                <a:schemeClr val="bg1"/>
              </a:solidFill>
            </a:endParaRPr>
          </a:p>
        </p:txBody>
      </p:sp>
      <p:sp>
        <p:nvSpPr>
          <p:cNvPr id="9" name="Content Placeholder 1"/>
          <p:cNvSpPr txBox="1">
            <a:spLocks/>
          </p:cNvSpPr>
          <p:nvPr/>
        </p:nvSpPr>
        <p:spPr>
          <a:xfrm>
            <a:off x="152400" y="3505200"/>
            <a:ext cx="5334000" cy="2874444"/>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descr="Logo for Missouri Hu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6200" y="3997642"/>
            <a:ext cx="2819400" cy="2819400"/>
          </a:xfrm>
          <a:prstGeom prst="rect">
            <a:avLst/>
          </a:prstGeom>
          <a:noFill/>
          <a:ln w="9525">
            <a:noFill/>
            <a:miter lim="800000"/>
            <a:headEnd/>
            <a:tailEnd/>
          </a:ln>
        </p:spPr>
      </p:pic>
      <p:sp>
        <p:nvSpPr>
          <p:cNvPr id="6" name="Right Arrow 5"/>
          <p:cNvSpPr/>
          <p:nvPr/>
        </p:nvSpPr>
        <p:spPr>
          <a:xfrm rot="7103800" flipV="1">
            <a:off x="5392583" y="3216961"/>
            <a:ext cx="1504735" cy="602653"/>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en-US" dirty="0"/>
          </a:p>
        </p:txBody>
      </p:sp>
      <p:sp>
        <p:nvSpPr>
          <p:cNvPr id="7" name="Oval 6"/>
          <p:cNvSpPr/>
          <p:nvPr/>
        </p:nvSpPr>
        <p:spPr>
          <a:xfrm>
            <a:off x="6324600" y="1066800"/>
            <a:ext cx="1988572" cy="1752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a:bodyPr>
          <a:lstStyle/>
          <a:p>
            <a:pPr algn="ctr"/>
            <a:r>
              <a:rPr lang="en-US" sz="2400" b="1" dirty="0" smtClean="0">
                <a:solidFill>
                  <a:schemeClr val="tx1"/>
                </a:solidFill>
              </a:rPr>
              <a:t>Your Institution Here!</a:t>
            </a:r>
          </a:p>
        </p:txBody>
      </p:sp>
      <p:sp>
        <p:nvSpPr>
          <p:cNvPr id="12" name="TextBox 11"/>
          <p:cNvSpPr txBox="1"/>
          <p:nvPr/>
        </p:nvSpPr>
        <p:spPr>
          <a:xfrm>
            <a:off x="304800" y="4800600"/>
            <a:ext cx="6934200" cy="954107"/>
          </a:xfrm>
          <a:prstGeom prst="rect">
            <a:avLst/>
          </a:prstGeom>
          <a:noFill/>
        </p:spPr>
        <p:txBody>
          <a:bodyPr wrap="square" rtlCol="0">
            <a:spAutoFit/>
          </a:bodyPr>
          <a:lstStyle/>
          <a:p>
            <a:pPr lvl="0" indent="-342900">
              <a:spcBef>
                <a:spcPct val="20000"/>
              </a:spcBef>
              <a:buFont typeface="Wingdings" pitchFamily="2" charset="2"/>
              <a:buChar char="ü"/>
              <a:defRPr/>
            </a:pPr>
            <a:endParaRPr lang="en-US" sz="2800" dirty="0" smtClean="0"/>
          </a:p>
          <a:p>
            <a:endParaRPr lang="en-US" sz="2800" dirty="0" smtClean="0"/>
          </a:p>
        </p:txBody>
      </p:sp>
      <p:sp>
        <p:nvSpPr>
          <p:cNvPr id="15" name="TextBox 14"/>
          <p:cNvSpPr txBox="1"/>
          <p:nvPr/>
        </p:nvSpPr>
        <p:spPr>
          <a:xfrm>
            <a:off x="685800" y="1723907"/>
            <a:ext cx="5257800" cy="984885"/>
          </a:xfrm>
          <a:prstGeom prst="rect">
            <a:avLst/>
          </a:prstGeom>
          <a:noFill/>
        </p:spPr>
        <p:txBody>
          <a:bodyPr wrap="square" rtlCol="0">
            <a:spAutoFit/>
          </a:bodyPr>
          <a:lstStyle/>
          <a:p>
            <a:pPr lvl="0"/>
            <a:r>
              <a:rPr lang="en-US" sz="4000" b="1" dirty="0" smtClean="0"/>
              <a:t>ADMINISTRATIVE </a:t>
            </a:r>
          </a:p>
          <a:p>
            <a:endParaRPr lang="en-US" dirty="0"/>
          </a:p>
        </p:txBody>
      </p:sp>
      <p:sp>
        <p:nvSpPr>
          <p:cNvPr id="16" name="TextBox 15"/>
          <p:cNvSpPr txBox="1"/>
          <p:nvPr/>
        </p:nvSpPr>
        <p:spPr>
          <a:xfrm>
            <a:off x="685800" y="3012757"/>
            <a:ext cx="3581400" cy="984885"/>
          </a:xfrm>
          <a:prstGeom prst="rect">
            <a:avLst/>
          </a:prstGeom>
          <a:noFill/>
        </p:spPr>
        <p:txBody>
          <a:bodyPr wrap="square" rtlCol="0">
            <a:spAutoFit/>
          </a:bodyPr>
          <a:lstStyle/>
          <a:p>
            <a:pPr lvl="0"/>
            <a:r>
              <a:rPr lang="en-US" sz="4000" b="1" dirty="0" smtClean="0"/>
              <a:t>TECHNICAL</a:t>
            </a:r>
          </a:p>
          <a:p>
            <a:endParaRPr lang="en-US" dirty="0"/>
          </a:p>
        </p:txBody>
      </p:sp>
      <p:sp>
        <p:nvSpPr>
          <p:cNvPr id="18" name="Slide Number Placeholder 17"/>
          <p:cNvSpPr>
            <a:spLocks noGrp="1"/>
          </p:cNvSpPr>
          <p:nvPr>
            <p:ph type="sldNum" sz="quarter" idx="12"/>
          </p:nvPr>
        </p:nvSpPr>
        <p:spPr/>
        <p:txBody>
          <a:bodyPr/>
          <a:lstStyle/>
          <a:p>
            <a:fld id="{0F5D4A96-1547-4F6F-96F7-05F4BFC9DEB3}" type="slidenum">
              <a:rPr lang="en-US" smtClean="0"/>
              <a:pPr/>
              <a:t>67</a:t>
            </a:fld>
            <a:endParaRPr lang="en-US" dirty="0"/>
          </a:p>
        </p:txBody>
      </p:sp>
    </p:spTree>
    <p:extLst>
      <p:ext uri="{BB962C8B-B14F-4D97-AF65-F5344CB8AC3E}">
        <p14:creationId xmlns:p14="http://schemas.microsoft.com/office/powerpoint/2010/main" val="19065587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923330"/>
          </a:xfrm>
          <a:prstGeom prst="rect">
            <a:avLst/>
          </a:prstGeom>
          <a:solidFill>
            <a:schemeClr val="accent3">
              <a:lumMod val="75000"/>
            </a:schemeClr>
          </a:solidFill>
        </p:spPr>
        <p:txBody>
          <a:bodyPr wrap="square" rtlCol="0">
            <a:spAutoFit/>
          </a:bodyPr>
          <a:lstStyle/>
          <a:p>
            <a:pPr algn="ctr"/>
            <a:r>
              <a:rPr lang="en-US" sz="5400" dirty="0" smtClean="0">
                <a:solidFill>
                  <a:schemeClr val="bg1"/>
                </a:solidFill>
              </a:rPr>
              <a:t>If your content is at MDH…</a:t>
            </a:r>
          </a:p>
        </p:txBody>
      </p:sp>
      <p:sp>
        <p:nvSpPr>
          <p:cNvPr id="9" name="Content Placeholder 1"/>
          <p:cNvSpPr txBox="1">
            <a:spLocks/>
          </p:cNvSpPr>
          <p:nvPr/>
        </p:nvSpPr>
        <p:spPr>
          <a:xfrm>
            <a:off x="152400" y="3505200"/>
            <a:ext cx="5334000" cy="2874444"/>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descr="Logo for Missouri Hu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6200" y="3997642"/>
            <a:ext cx="2819400" cy="2819400"/>
          </a:xfrm>
          <a:prstGeom prst="rect">
            <a:avLst/>
          </a:prstGeom>
          <a:noFill/>
          <a:ln w="9525">
            <a:noFill/>
            <a:miter lim="800000"/>
            <a:headEnd/>
            <a:tailEnd/>
          </a:ln>
        </p:spPr>
      </p:pic>
      <p:sp>
        <p:nvSpPr>
          <p:cNvPr id="6" name="Right Arrow 5"/>
          <p:cNvSpPr/>
          <p:nvPr/>
        </p:nvSpPr>
        <p:spPr>
          <a:xfrm rot="6379798" flipV="1">
            <a:off x="5203144" y="3417675"/>
            <a:ext cx="1380651" cy="602653"/>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en-US" dirty="0"/>
          </a:p>
        </p:txBody>
      </p:sp>
      <p:sp>
        <p:nvSpPr>
          <p:cNvPr id="7" name="Oval 6"/>
          <p:cNvSpPr/>
          <p:nvPr/>
        </p:nvSpPr>
        <p:spPr>
          <a:xfrm>
            <a:off x="7010400" y="2514600"/>
            <a:ext cx="1981200" cy="16764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lnSpcReduction="10000"/>
          </a:bodyPr>
          <a:lstStyle/>
          <a:p>
            <a:pPr algn="ctr"/>
            <a:r>
              <a:rPr lang="en-US" sz="2400" b="1" dirty="0" smtClean="0">
                <a:solidFill>
                  <a:schemeClr val="tx1"/>
                </a:solidFill>
              </a:rPr>
              <a:t>Your hosted assets</a:t>
            </a:r>
          </a:p>
        </p:txBody>
      </p:sp>
      <p:sp>
        <p:nvSpPr>
          <p:cNvPr id="12" name="TextBox 11"/>
          <p:cNvSpPr txBox="1"/>
          <p:nvPr/>
        </p:nvSpPr>
        <p:spPr>
          <a:xfrm>
            <a:off x="304800" y="4800600"/>
            <a:ext cx="6934200" cy="954107"/>
          </a:xfrm>
          <a:prstGeom prst="rect">
            <a:avLst/>
          </a:prstGeom>
          <a:noFill/>
        </p:spPr>
        <p:txBody>
          <a:bodyPr wrap="square" rtlCol="0">
            <a:spAutoFit/>
          </a:bodyPr>
          <a:lstStyle/>
          <a:p>
            <a:pPr lvl="0" indent="-342900">
              <a:spcBef>
                <a:spcPct val="20000"/>
              </a:spcBef>
              <a:buFont typeface="Wingdings" pitchFamily="2" charset="2"/>
              <a:buChar char="ü"/>
              <a:defRPr/>
            </a:pPr>
            <a:endParaRPr lang="en-US" sz="2800" dirty="0" smtClean="0"/>
          </a:p>
          <a:p>
            <a:endParaRPr lang="en-US" sz="2800" dirty="0" smtClean="0"/>
          </a:p>
        </p:txBody>
      </p:sp>
      <p:sp>
        <p:nvSpPr>
          <p:cNvPr id="15" name="TextBox 14"/>
          <p:cNvSpPr txBox="1"/>
          <p:nvPr/>
        </p:nvSpPr>
        <p:spPr>
          <a:xfrm>
            <a:off x="685800" y="2819400"/>
            <a:ext cx="4038600" cy="984885"/>
          </a:xfrm>
          <a:prstGeom prst="rect">
            <a:avLst/>
          </a:prstGeom>
          <a:noFill/>
        </p:spPr>
        <p:txBody>
          <a:bodyPr wrap="square" rtlCol="0">
            <a:spAutoFit/>
          </a:bodyPr>
          <a:lstStyle/>
          <a:p>
            <a:pPr lvl="0"/>
            <a:r>
              <a:rPr lang="en-US" sz="4000" b="1" dirty="0" smtClean="0">
                <a:solidFill>
                  <a:srgbClr val="F96A1B"/>
                </a:solidFill>
              </a:rPr>
              <a:t>ADMINISTRATIVE</a:t>
            </a:r>
            <a:r>
              <a:rPr lang="en-US" sz="4000" b="1" dirty="0" smtClean="0"/>
              <a:t> </a:t>
            </a:r>
          </a:p>
          <a:p>
            <a:endParaRPr lang="en-US" dirty="0"/>
          </a:p>
        </p:txBody>
      </p:sp>
      <p:sp>
        <p:nvSpPr>
          <p:cNvPr id="16" name="TextBox 15"/>
          <p:cNvSpPr txBox="1"/>
          <p:nvPr/>
        </p:nvSpPr>
        <p:spPr>
          <a:xfrm>
            <a:off x="685800" y="3886200"/>
            <a:ext cx="3581400" cy="984885"/>
          </a:xfrm>
          <a:prstGeom prst="rect">
            <a:avLst/>
          </a:prstGeom>
          <a:noFill/>
        </p:spPr>
        <p:txBody>
          <a:bodyPr wrap="square" rtlCol="0">
            <a:spAutoFit/>
          </a:bodyPr>
          <a:lstStyle/>
          <a:p>
            <a:pPr lvl="0"/>
            <a:r>
              <a:rPr lang="en-US" sz="4000" b="1" dirty="0" smtClean="0">
                <a:solidFill>
                  <a:schemeClr val="bg1">
                    <a:lumMod val="50000"/>
                  </a:schemeClr>
                </a:solidFill>
              </a:rPr>
              <a:t>TECHNICAL</a:t>
            </a:r>
          </a:p>
          <a:p>
            <a:endParaRPr lang="en-US" dirty="0"/>
          </a:p>
        </p:txBody>
      </p:sp>
      <p:sp>
        <p:nvSpPr>
          <p:cNvPr id="18" name="Slide Number Placeholder 17"/>
          <p:cNvSpPr>
            <a:spLocks noGrp="1"/>
          </p:cNvSpPr>
          <p:nvPr>
            <p:ph type="sldNum" sz="quarter" idx="12"/>
          </p:nvPr>
        </p:nvSpPr>
        <p:spPr/>
        <p:txBody>
          <a:bodyPr/>
          <a:lstStyle/>
          <a:p>
            <a:fld id="{0F5D4A96-1547-4F6F-96F7-05F4BFC9DEB3}" type="slidenum">
              <a:rPr lang="en-US" smtClean="0"/>
              <a:pPr/>
              <a:t>68</a:t>
            </a:fld>
            <a:endParaRPr lang="en-US" dirty="0"/>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1828800"/>
            <a:ext cx="4572000" cy="998321"/>
          </a:xfrm>
          <a:prstGeom prst="rect">
            <a:avLst/>
          </a:prstGeom>
          <a:ln>
            <a:solidFill>
              <a:srgbClr val="646464"/>
            </a:solidFill>
          </a:ln>
        </p:spPr>
      </p:pic>
    </p:spTree>
    <p:extLst>
      <p:ext uri="{BB962C8B-B14F-4D97-AF65-F5344CB8AC3E}">
        <p14:creationId xmlns:p14="http://schemas.microsoft.com/office/powerpoint/2010/main" val="20268528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74005" y="3679858"/>
            <a:ext cx="1323558" cy="131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a:picLocks noChangeAspect="1"/>
          </p:cNvPicPr>
          <p:nvPr/>
        </p:nvPicPr>
        <p:blipFill>
          <a:blip r:embed="rId4">
            <a:alphaModFix amt="49000"/>
          </a:blip>
          <a:stretch>
            <a:fillRect/>
          </a:stretch>
        </p:blipFill>
        <p:spPr>
          <a:xfrm>
            <a:off x="1559950" y="767646"/>
            <a:ext cx="5449346" cy="5199515"/>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0428" y="4737811"/>
            <a:ext cx="1291834" cy="1291834"/>
          </a:xfrm>
          <a:prstGeom prst="rect">
            <a:avLst/>
          </a:prstGeom>
        </p:spPr>
      </p:pic>
      <p:cxnSp>
        <p:nvCxnSpPr>
          <p:cNvPr id="9" name="Straight Arrow Connector 8"/>
          <p:cNvCxnSpPr>
            <a:stCxn id="14" idx="6"/>
          </p:cNvCxnSpPr>
          <p:nvPr/>
        </p:nvCxnSpPr>
        <p:spPr>
          <a:xfrm>
            <a:off x="2302975" y="3610546"/>
            <a:ext cx="2043378" cy="62417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6" name="Straight Arrow Connector 15"/>
          <p:cNvCxnSpPr>
            <a:stCxn id="4" idx="2"/>
          </p:cNvCxnSpPr>
          <p:nvPr/>
        </p:nvCxnSpPr>
        <p:spPr>
          <a:xfrm>
            <a:off x="3357625" y="2926702"/>
            <a:ext cx="1621636" cy="75315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8" name="Straight Arrow Connector 17"/>
          <p:cNvCxnSpPr/>
          <p:nvPr/>
        </p:nvCxnSpPr>
        <p:spPr>
          <a:xfrm flipH="1">
            <a:off x="5198301" y="2155999"/>
            <a:ext cx="2240563" cy="154140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2" name="Straight Arrow Connector 21"/>
          <p:cNvCxnSpPr>
            <a:endCxn id="8" idx="1"/>
          </p:cNvCxnSpPr>
          <p:nvPr/>
        </p:nvCxnSpPr>
        <p:spPr>
          <a:xfrm>
            <a:off x="5697563" y="4760819"/>
            <a:ext cx="1772865" cy="622909"/>
          </a:xfrm>
          <a:prstGeom prst="straightConnector1">
            <a:avLst/>
          </a:prstGeom>
          <a:ln w="73025" cmpd="sng">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rot="1144180">
            <a:off x="5731925" y="4919469"/>
            <a:ext cx="1028038" cy="338554"/>
          </a:xfrm>
          <a:prstGeom prst="rect">
            <a:avLst/>
          </a:prstGeom>
          <a:noFill/>
        </p:spPr>
        <p:txBody>
          <a:bodyPr wrap="none" rtlCol="0">
            <a:spAutoFit/>
          </a:bodyPr>
          <a:lstStyle/>
          <a:p>
            <a:pPr algn="ctr"/>
            <a:r>
              <a:rPr lang="en-US" sz="1600" i="1" dirty="0" smtClean="0">
                <a:solidFill>
                  <a:schemeClr val="accent6"/>
                </a:solidFill>
              </a:rPr>
              <a:t>Metadata</a:t>
            </a:r>
          </a:p>
        </p:txBody>
      </p:sp>
      <p:sp>
        <p:nvSpPr>
          <p:cNvPr id="14" name="Oval 13"/>
          <p:cNvSpPr/>
          <p:nvPr/>
        </p:nvSpPr>
        <p:spPr>
          <a:xfrm>
            <a:off x="1315423" y="3116770"/>
            <a:ext cx="987552" cy="98755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b="1" dirty="0" smtClean="0">
                <a:solidFill>
                  <a:schemeClr val="tx1"/>
                </a:solidFill>
              </a:rPr>
              <a:t>Kansas City Public Library</a:t>
            </a:r>
          </a:p>
        </p:txBody>
      </p:sp>
      <p:sp>
        <p:nvSpPr>
          <p:cNvPr id="15" name="Oval 14"/>
          <p:cNvSpPr/>
          <p:nvPr/>
        </p:nvSpPr>
        <p:spPr>
          <a:xfrm>
            <a:off x="5215782" y="482745"/>
            <a:ext cx="987552" cy="98755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b="1" dirty="0" smtClean="0">
                <a:solidFill>
                  <a:schemeClr val="tx1"/>
                </a:solidFill>
              </a:rPr>
              <a:t>Washington University</a:t>
            </a:r>
          </a:p>
        </p:txBody>
      </p:sp>
      <p:sp>
        <p:nvSpPr>
          <p:cNvPr id="17" name="Oval 16"/>
          <p:cNvSpPr/>
          <p:nvPr/>
        </p:nvSpPr>
        <p:spPr>
          <a:xfrm>
            <a:off x="7705176" y="2227591"/>
            <a:ext cx="987552" cy="98755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b="1" dirty="0" smtClean="0">
                <a:solidFill>
                  <a:schemeClr val="tx1"/>
                </a:solidFill>
              </a:rPr>
              <a:t>Missouri History Museum</a:t>
            </a:r>
          </a:p>
        </p:txBody>
      </p:sp>
      <p:sp>
        <p:nvSpPr>
          <p:cNvPr id="20" name="Oval 19"/>
          <p:cNvSpPr/>
          <p:nvPr/>
        </p:nvSpPr>
        <p:spPr>
          <a:xfrm>
            <a:off x="1398704" y="4173608"/>
            <a:ext cx="987552" cy="98755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b="1" dirty="0" smtClean="0">
                <a:solidFill>
                  <a:schemeClr val="tx1"/>
                </a:solidFill>
              </a:rPr>
              <a:t>Linda Hall Library</a:t>
            </a:r>
          </a:p>
        </p:txBody>
      </p:sp>
      <p:sp>
        <p:nvSpPr>
          <p:cNvPr id="21" name="Oval 20"/>
          <p:cNvSpPr/>
          <p:nvPr/>
        </p:nvSpPr>
        <p:spPr>
          <a:xfrm>
            <a:off x="6945088" y="2915969"/>
            <a:ext cx="987552" cy="990600"/>
          </a:xfrm>
          <a:prstGeom prst="ellipse">
            <a:avLst/>
          </a:prstGeom>
          <a:solidFill>
            <a:schemeClr val="bg1">
              <a:lumMod val="75000"/>
            </a:schemeClr>
          </a:solid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b="1" dirty="0" smtClean="0">
                <a:solidFill>
                  <a:schemeClr val="tx1"/>
                </a:solidFill>
              </a:rPr>
              <a:t>St. Louis Public Library</a:t>
            </a:r>
          </a:p>
        </p:txBody>
      </p:sp>
      <p:sp>
        <p:nvSpPr>
          <p:cNvPr id="23" name="Oval 22"/>
          <p:cNvSpPr/>
          <p:nvPr/>
        </p:nvSpPr>
        <p:spPr>
          <a:xfrm>
            <a:off x="6291761" y="807973"/>
            <a:ext cx="990600" cy="98755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b="1" dirty="0" smtClean="0">
                <a:solidFill>
                  <a:schemeClr val="tx1"/>
                </a:solidFill>
              </a:rPr>
              <a:t>Federal Reserve Bank of</a:t>
            </a:r>
          </a:p>
          <a:p>
            <a:pPr algn="ctr"/>
            <a:r>
              <a:rPr lang="en-US" sz="1050" b="1" dirty="0" smtClean="0">
                <a:solidFill>
                  <a:schemeClr val="tx1"/>
                </a:solidFill>
              </a:rPr>
              <a:t> St. Louis</a:t>
            </a:r>
          </a:p>
        </p:txBody>
      </p:sp>
      <p:sp>
        <p:nvSpPr>
          <p:cNvPr id="25" name="Oval 24"/>
          <p:cNvSpPr/>
          <p:nvPr/>
        </p:nvSpPr>
        <p:spPr>
          <a:xfrm>
            <a:off x="7275608" y="1318194"/>
            <a:ext cx="987552" cy="98755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b="1" dirty="0" smtClean="0">
                <a:solidFill>
                  <a:schemeClr val="tx1"/>
                </a:solidFill>
              </a:rPr>
              <a:t>UM – St. Louis</a:t>
            </a:r>
          </a:p>
        </p:txBody>
      </p:sp>
      <p:sp>
        <p:nvSpPr>
          <p:cNvPr id="26" name="Oval 25"/>
          <p:cNvSpPr/>
          <p:nvPr/>
        </p:nvSpPr>
        <p:spPr>
          <a:xfrm>
            <a:off x="1899744" y="5184648"/>
            <a:ext cx="987552" cy="990600"/>
          </a:xfrm>
          <a:prstGeom prst="ellipse">
            <a:avLst/>
          </a:prstGeom>
          <a:solidFill>
            <a:schemeClr val="bg1">
              <a:lumMod val="75000"/>
            </a:schemeClr>
          </a:solid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b="1" dirty="0" smtClean="0">
                <a:solidFill>
                  <a:schemeClr val="tx1"/>
                </a:solidFill>
              </a:rPr>
              <a:t>Springfield – Greene Co. Public Library</a:t>
            </a:r>
          </a:p>
        </p:txBody>
      </p:sp>
      <p:cxnSp>
        <p:nvCxnSpPr>
          <p:cNvPr id="27" name="Straight Arrow Connector 26"/>
          <p:cNvCxnSpPr/>
          <p:nvPr/>
        </p:nvCxnSpPr>
        <p:spPr>
          <a:xfrm flipV="1">
            <a:off x="2383419" y="4302963"/>
            <a:ext cx="1990586" cy="29490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 name="Straight Arrow Connector 27"/>
          <p:cNvCxnSpPr>
            <a:stCxn id="26" idx="7"/>
          </p:cNvCxnSpPr>
          <p:nvPr/>
        </p:nvCxnSpPr>
        <p:spPr>
          <a:xfrm flipV="1">
            <a:off x="2742672" y="4363702"/>
            <a:ext cx="1624069" cy="96601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0" name="Straight Arrow Connector 29"/>
          <p:cNvCxnSpPr>
            <a:stCxn id="19" idx="7"/>
          </p:cNvCxnSpPr>
          <p:nvPr/>
        </p:nvCxnSpPr>
        <p:spPr>
          <a:xfrm flipV="1">
            <a:off x="4030232" y="4466123"/>
            <a:ext cx="346341" cy="36864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4" name="Straight Arrow Connector 33"/>
          <p:cNvCxnSpPr>
            <a:stCxn id="23" idx="4"/>
          </p:cNvCxnSpPr>
          <p:nvPr/>
        </p:nvCxnSpPr>
        <p:spPr>
          <a:xfrm flipH="1">
            <a:off x="5528822" y="1795525"/>
            <a:ext cx="1258239" cy="187678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6" name="Straight Arrow Connector 35"/>
          <p:cNvCxnSpPr>
            <a:stCxn id="24" idx="3"/>
          </p:cNvCxnSpPr>
          <p:nvPr/>
        </p:nvCxnSpPr>
        <p:spPr>
          <a:xfrm flipH="1" flipV="1">
            <a:off x="5689004" y="3954909"/>
            <a:ext cx="362164" cy="1082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8" name="Straight Arrow Connector 37"/>
          <p:cNvCxnSpPr>
            <a:stCxn id="15" idx="4"/>
          </p:cNvCxnSpPr>
          <p:nvPr/>
        </p:nvCxnSpPr>
        <p:spPr>
          <a:xfrm flipH="1">
            <a:off x="5112774" y="1470297"/>
            <a:ext cx="596784" cy="223465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1" name="Straight Arrow Connector 40"/>
          <p:cNvCxnSpPr>
            <a:stCxn id="17" idx="2"/>
          </p:cNvCxnSpPr>
          <p:nvPr/>
        </p:nvCxnSpPr>
        <p:spPr>
          <a:xfrm flipH="1">
            <a:off x="5614219" y="2721367"/>
            <a:ext cx="2090957" cy="96530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4" name="Straight Arrow Connector 43"/>
          <p:cNvCxnSpPr>
            <a:stCxn id="21" idx="2"/>
          </p:cNvCxnSpPr>
          <p:nvPr/>
        </p:nvCxnSpPr>
        <p:spPr>
          <a:xfrm flipH="1">
            <a:off x="5689004" y="3411269"/>
            <a:ext cx="1256084" cy="33641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4" name="Oval 23"/>
          <p:cNvSpPr/>
          <p:nvPr/>
        </p:nvSpPr>
        <p:spPr>
          <a:xfrm>
            <a:off x="5906544" y="3122810"/>
            <a:ext cx="987552" cy="98755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b="1" dirty="0" smtClean="0">
                <a:solidFill>
                  <a:schemeClr val="tx1"/>
                </a:solidFill>
              </a:rPr>
              <a:t>Saint Louis University</a:t>
            </a:r>
          </a:p>
        </p:txBody>
      </p:sp>
      <p:sp>
        <p:nvSpPr>
          <p:cNvPr id="19" name="Oval 18"/>
          <p:cNvSpPr/>
          <p:nvPr/>
        </p:nvSpPr>
        <p:spPr>
          <a:xfrm>
            <a:off x="3187304" y="4690146"/>
            <a:ext cx="987552" cy="98755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b="1" dirty="0" smtClean="0">
                <a:solidFill>
                  <a:schemeClr val="tx1"/>
                </a:solidFill>
              </a:rPr>
              <a:t>State Historical Society of Missouri</a:t>
            </a:r>
          </a:p>
        </p:txBody>
      </p:sp>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873" y="1723235"/>
            <a:ext cx="5511503" cy="1203467"/>
          </a:xfrm>
          <a:prstGeom prst="rect">
            <a:avLst/>
          </a:prstGeom>
          <a:ln>
            <a:solidFill>
              <a:srgbClr val="646464"/>
            </a:solidFill>
          </a:ln>
        </p:spPr>
      </p:pic>
      <p:sp>
        <p:nvSpPr>
          <p:cNvPr id="32" name="Oval 31"/>
          <p:cNvSpPr/>
          <p:nvPr/>
        </p:nvSpPr>
        <p:spPr>
          <a:xfrm>
            <a:off x="4343400" y="4800600"/>
            <a:ext cx="987552" cy="98755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b="1" dirty="0" smtClean="0">
                <a:solidFill>
                  <a:schemeClr val="tx1"/>
                </a:solidFill>
              </a:rPr>
              <a:t>Missouri State Archives</a:t>
            </a:r>
          </a:p>
        </p:txBody>
      </p:sp>
      <p:cxnSp>
        <p:nvCxnSpPr>
          <p:cNvPr id="33" name="Straight Arrow Connector 32"/>
          <p:cNvCxnSpPr/>
          <p:nvPr/>
        </p:nvCxnSpPr>
        <p:spPr>
          <a:xfrm flipV="1">
            <a:off x="4572001" y="4572000"/>
            <a:ext cx="152399" cy="304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31" name="Oval 30"/>
          <p:cNvSpPr/>
          <p:nvPr/>
        </p:nvSpPr>
        <p:spPr>
          <a:xfrm>
            <a:off x="6737387" y="4008993"/>
            <a:ext cx="987552" cy="98755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50" b="1" dirty="0" smtClean="0">
                <a:solidFill>
                  <a:schemeClr val="tx1"/>
                </a:solidFill>
              </a:rPr>
              <a:t>Missouri Botanical Garden</a:t>
            </a:r>
          </a:p>
        </p:txBody>
      </p:sp>
      <p:cxnSp>
        <p:nvCxnSpPr>
          <p:cNvPr id="37" name="Straight Arrow Connector 36"/>
          <p:cNvCxnSpPr>
            <a:stCxn id="31" idx="2"/>
          </p:cNvCxnSpPr>
          <p:nvPr/>
        </p:nvCxnSpPr>
        <p:spPr>
          <a:xfrm flipH="1" flipV="1">
            <a:off x="5663719" y="4338201"/>
            <a:ext cx="1073668" cy="16456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54134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24200"/>
            <a:ext cx="9144000" cy="3505199"/>
          </a:xfrm>
          <a:solidFill>
            <a:schemeClr val="accent1">
              <a:lumMod val="20000"/>
              <a:lumOff val="80000"/>
            </a:schemeClr>
          </a:solidFill>
        </p:spPr>
        <p:txBody>
          <a:bodyPr>
            <a:normAutofit/>
          </a:bodyPr>
          <a:lstStyle/>
          <a:p>
            <a:pPr marL="0" indent="0" algn="ctr">
              <a:buNone/>
            </a:pPr>
            <a:r>
              <a:rPr lang="en-US" dirty="0"/>
              <a:t>Are you a data person who wishes that all our library catalogs and metadata could be repurposed? </a:t>
            </a:r>
            <a:endParaRPr lang="en-US" dirty="0" smtClean="0"/>
          </a:p>
          <a:p>
            <a:pPr marL="0" indent="0" algn="ctr">
              <a:buNone/>
            </a:pPr>
            <a:endParaRPr lang="en-US" dirty="0" smtClean="0"/>
          </a:p>
          <a:p>
            <a:pPr marL="0" indent="0" algn="ctr">
              <a:buNone/>
            </a:pPr>
            <a:r>
              <a:rPr lang="en-US" i="1" dirty="0" smtClean="0"/>
              <a:t>See examples of DPLA's </a:t>
            </a:r>
            <a:r>
              <a:rPr lang="en-US" i="1" dirty="0"/>
              <a:t>application programming interface (API) </a:t>
            </a:r>
            <a:r>
              <a:rPr lang="en-US" i="1" dirty="0" smtClean="0"/>
              <a:t>used for novel discovery</a:t>
            </a:r>
            <a:r>
              <a:rPr lang="en-US" i="1" dirty="0"/>
              <a:t> </a:t>
            </a:r>
            <a:r>
              <a:rPr lang="en-US" i="1" dirty="0" smtClean="0"/>
              <a:t>tools </a:t>
            </a:r>
            <a:r>
              <a:rPr lang="en-US" i="1" dirty="0"/>
              <a:t>and engaging </a:t>
            </a:r>
            <a:r>
              <a:rPr lang="en-US" i="1" dirty="0" smtClean="0"/>
              <a:t>apps</a:t>
            </a:r>
            <a:endParaRPr lang="en-US" i="1" dirty="0"/>
          </a:p>
          <a:p>
            <a:pPr algn="ctr"/>
            <a:endParaRPr lang="en-US" dirty="0"/>
          </a:p>
        </p:txBody>
      </p:sp>
      <p:pic>
        <p:nvPicPr>
          <p:cNvPr id="4" name="Picture 3"/>
          <p:cNvPicPr>
            <a:picLocks noChangeAspect="1"/>
          </p:cNvPicPr>
          <p:nvPr/>
        </p:nvPicPr>
        <p:blipFill>
          <a:blip r:embed="rId2"/>
          <a:stretch>
            <a:fillRect/>
          </a:stretch>
        </p:blipFill>
        <p:spPr>
          <a:xfrm>
            <a:off x="0" y="1390"/>
            <a:ext cx="4622760" cy="2970409"/>
          </a:xfrm>
          <a:prstGeom prst="rect">
            <a:avLst/>
          </a:prstGeom>
        </p:spPr>
      </p:pic>
      <p:sp>
        <p:nvSpPr>
          <p:cNvPr id="6" name="Title 1"/>
          <p:cNvSpPr txBox="1">
            <a:spLocks/>
          </p:cNvSpPr>
          <p:nvPr/>
        </p:nvSpPr>
        <p:spPr>
          <a:xfrm>
            <a:off x="5105400" y="228600"/>
            <a:ext cx="3276600" cy="1905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App developer</a:t>
            </a:r>
            <a:endParaRPr lang="en-US" dirty="0"/>
          </a:p>
        </p:txBody>
      </p:sp>
    </p:spTree>
    <p:extLst>
      <p:ext uri="{BB962C8B-B14F-4D97-AF65-F5344CB8AC3E}">
        <p14:creationId xmlns:p14="http://schemas.microsoft.com/office/powerpoint/2010/main" val="42806883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5562600" y="5638800"/>
            <a:ext cx="34290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b="1" dirty="0" smtClean="0">
                <a:solidFill>
                  <a:schemeClr val="tx1"/>
                </a:solidFill>
                <a:latin typeface="Avenir Book" charset="0"/>
                <a:sym typeface="Helvetica" charset="0"/>
              </a:rPr>
              <a:t>Visit </a:t>
            </a:r>
            <a:r>
              <a:rPr lang="en-US" altLang="en-US" sz="4400" b="1" dirty="0" smtClean="0">
                <a:solidFill>
                  <a:schemeClr val="accent6">
                    <a:lumMod val="75000"/>
                  </a:schemeClr>
                </a:solidFill>
                <a:latin typeface="Avenir Book" charset="0"/>
                <a:sym typeface="Helvetica" charset="0"/>
              </a:rPr>
              <a:t>dp.la</a:t>
            </a:r>
            <a:endParaRPr lang="en-US" altLang="en-US" sz="4400" b="1" dirty="0">
              <a:solidFill>
                <a:schemeClr val="accent6">
                  <a:lumMod val="75000"/>
                </a:schemeClr>
              </a:solidFill>
              <a:latin typeface="Avenir Book" charset="0"/>
              <a:sym typeface="Helvetica" charset="0"/>
            </a:endParaRPr>
          </a:p>
        </p:txBody>
      </p:sp>
      <p:pic>
        <p:nvPicPr>
          <p:cNvPr id="6"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4114800" cy="132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TextBox 6"/>
          <p:cNvSpPr txBox="1"/>
          <p:nvPr/>
        </p:nvSpPr>
        <p:spPr>
          <a:xfrm>
            <a:off x="1219200" y="1828800"/>
            <a:ext cx="7772400" cy="3416320"/>
          </a:xfrm>
          <a:prstGeom prst="rect">
            <a:avLst/>
          </a:prstGeom>
          <a:solidFill>
            <a:schemeClr val="bg1">
              <a:alpha val="58000"/>
            </a:schemeClr>
          </a:solidFill>
        </p:spPr>
        <p:txBody>
          <a:bodyPr wrap="square" rtlCol="0">
            <a:spAutoFit/>
          </a:bodyPr>
          <a:lstStyle/>
          <a:p>
            <a:pPr marL="285750" indent="-285750">
              <a:lnSpc>
                <a:spcPct val="150000"/>
              </a:lnSpc>
            </a:pPr>
            <a:r>
              <a:rPr lang="en-US" sz="4800" b="1" dirty="0" smtClean="0">
                <a:solidFill>
                  <a:schemeClr val="bg1">
                    <a:lumMod val="50000"/>
                  </a:schemeClr>
                </a:solidFill>
              </a:rPr>
              <a:t>A PORTAL FOR DISCOVERY</a:t>
            </a:r>
          </a:p>
          <a:p>
            <a:pPr marL="285750" indent="-285750">
              <a:lnSpc>
                <a:spcPct val="150000"/>
              </a:lnSpc>
            </a:pPr>
            <a:r>
              <a:rPr lang="en-US" sz="4800" b="1" dirty="0" smtClean="0">
                <a:solidFill>
                  <a:schemeClr val="bg1">
                    <a:lumMod val="50000"/>
                  </a:schemeClr>
                </a:solidFill>
              </a:rPr>
              <a:t>A PLATFORM TO BUILD UPON</a:t>
            </a:r>
          </a:p>
          <a:p>
            <a:pPr marL="285750" indent="-285750">
              <a:lnSpc>
                <a:spcPct val="150000"/>
              </a:lnSpc>
            </a:pPr>
            <a:r>
              <a:rPr lang="en-US" sz="4800" b="1" dirty="0" smtClean="0"/>
              <a:t>A STRONG </a:t>
            </a:r>
            <a:r>
              <a:rPr lang="en-US" sz="4800" b="1" dirty="0" smtClean="0">
                <a:solidFill>
                  <a:schemeClr val="accent6">
                    <a:lumMod val="75000"/>
                  </a:schemeClr>
                </a:solidFill>
              </a:rPr>
              <a:t>PUBLIC</a:t>
            </a:r>
            <a:r>
              <a:rPr lang="en-US" sz="4800" b="1" dirty="0" smtClean="0"/>
              <a:t> OPTION </a:t>
            </a:r>
            <a:endParaRPr lang="en-US" sz="4800" dirty="0"/>
          </a:p>
        </p:txBody>
      </p:sp>
      <p:sp>
        <p:nvSpPr>
          <p:cNvPr id="8" name="Slide Number Placeholder 7"/>
          <p:cNvSpPr>
            <a:spLocks noGrp="1"/>
          </p:cNvSpPr>
          <p:nvPr>
            <p:ph type="sldNum" sz="quarter" idx="12"/>
          </p:nvPr>
        </p:nvSpPr>
        <p:spPr/>
        <p:txBody>
          <a:bodyPr/>
          <a:lstStyle/>
          <a:p>
            <a:fld id="{0F5D4A96-1547-4F6F-96F7-05F4BFC9DEB3}" type="slidenum">
              <a:rPr lang="en-US" smtClean="0"/>
              <a:pPr/>
              <a:t>70</a:t>
            </a:fld>
            <a:endParaRPr lang="en-US" dirty="0"/>
          </a:p>
        </p:txBody>
      </p:sp>
    </p:spTree>
    <p:extLst>
      <p:ext uri="{BB962C8B-B14F-4D97-AF65-F5344CB8AC3E}">
        <p14:creationId xmlns:p14="http://schemas.microsoft.com/office/powerpoint/2010/main" val="17041244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4991695" cy="161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219" name="Rectangle 2"/>
          <p:cNvSpPr>
            <a:spLocks/>
          </p:cNvSpPr>
          <p:nvPr/>
        </p:nvSpPr>
        <p:spPr bwMode="auto">
          <a:xfrm>
            <a:off x="6172200" y="5867400"/>
            <a:ext cx="2904638" cy="85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5717" tIns="35717" rIns="35717" bIns="35717" anchor="ctr">
            <a:spAutoFit/>
          </a:bodyPr>
          <a:lstStyle>
            <a:lvl1pPr eaLnBrk="0" hangingPunct="0">
              <a:defRPr sz="4000">
                <a:solidFill>
                  <a:srgbClr val="000000"/>
                </a:solidFill>
                <a:latin typeface="Gill Sans" charset="0"/>
                <a:ea typeface="ヒラギノ角ゴ ProN W3" charset="-128"/>
                <a:sym typeface="Gill Sans" charset="0"/>
              </a:defRPr>
            </a:lvl1pPr>
            <a:lvl2pPr marL="742950" indent="-285750" eaLnBrk="0" hangingPunct="0">
              <a:defRPr sz="4000">
                <a:solidFill>
                  <a:srgbClr val="000000"/>
                </a:solidFill>
                <a:latin typeface="Gill Sans" charset="0"/>
                <a:ea typeface="ヒラギノ角ゴ ProN W3" charset="-128"/>
                <a:sym typeface="Gill Sans" charset="0"/>
              </a:defRPr>
            </a:lvl2pPr>
            <a:lvl3pPr marL="1143000" indent="-228600" eaLnBrk="0" hangingPunct="0">
              <a:defRPr sz="4000">
                <a:solidFill>
                  <a:srgbClr val="000000"/>
                </a:solidFill>
                <a:latin typeface="Gill Sans" charset="0"/>
                <a:ea typeface="ヒラギノ角ゴ ProN W3" charset="-128"/>
                <a:sym typeface="Gill Sans" charset="0"/>
              </a:defRPr>
            </a:lvl3pPr>
            <a:lvl4pPr marL="1600200" indent="-228600" eaLnBrk="0" hangingPunct="0">
              <a:defRPr sz="4000">
                <a:solidFill>
                  <a:srgbClr val="000000"/>
                </a:solidFill>
                <a:latin typeface="Gill Sans" charset="0"/>
                <a:ea typeface="ヒラギノ角ゴ ProN W3" charset="-128"/>
                <a:sym typeface="Gill Sans" charset="0"/>
              </a:defRPr>
            </a:lvl4pPr>
            <a:lvl5pPr marL="2057400" indent="-228600" eaLnBrk="0" hangingPunct="0">
              <a:defRPr sz="40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N W3" charset="-128"/>
                <a:sym typeface="Gill Sans" charset="0"/>
              </a:defRPr>
            </a:lvl9pPr>
          </a:lstStyle>
          <a:p>
            <a:pPr eaLnBrk="1" hangingPunct="1"/>
            <a:r>
              <a:rPr lang="en-US" altLang="en-US" sz="5100" dirty="0">
                <a:solidFill>
                  <a:schemeClr val="tx1"/>
                </a:solidFill>
                <a:latin typeface="Avenir Book" charset="0"/>
                <a:sym typeface="Helvetica" charset="0"/>
              </a:rPr>
              <a:t>visit</a:t>
            </a:r>
            <a:r>
              <a:rPr lang="en-US" altLang="en-US" sz="5100" b="1" dirty="0">
                <a:solidFill>
                  <a:schemeClr val="tx1"/>
                </a:solidFill>
                <a:latin typeface="Avenir Book" charset="0"/>
                <a:sym typeface="Helvetica" charset="0"/>
              </a:rPr>
              <a:t> </a:t>
            </a:r>
            <a:r>
              <a:rPr lang="en-US" altLang="en-US" sz="5100" b="1" dirty="0">
                <a:solidFill>
                  <a:srgbClr val="F96A1B"/>
                </a:solidFill>
                <a:latin typeface="Avenir Book" charset="0"/>
                <a:sym typeface="Helvetica" charset="0"/>
              </a:rPr>
              <a:t>dp.la</a:t>
            </a:r>
            <a:endParaRPr lang="en-US" altLang="en-US" sz="3800" b="1" dirty="0">
              <a:solidFill>
                <a:srgbClr val="F96A1B"/>
              </a:solidFill>
              <a:latin typeface="Avenir Book" charset="0"/>
              <a:sym typeface="Helvetica" charset="0"/>
            </a:endParaRPr>
          </a:p>
        </p:txBody>
      </p:sp>
      <p:sp>
        <p:nvSpPr>
          <p:cNvPr id="2" name="TextBox 1"/>
          <p:cNvSpPr txBox="1"/>
          <p:nvPr/>
        </p:nvSpPr>
        <p:spPr>
          <a:xfrm>
            <a:off x="304800" y="1981200"/>
            <a:ext cx="8610600" cy="3323987"/>
          </a:xfrm>
          <a:prstGeom prst="rect">
            <a:avLst/>
          </a:prstGeom>
          <a:noFill/>
        </p:spPr>
        <p:txBody>
          <a:bodyPr wrap="square" rtlCol="0">
            <a:spAutoFit/>
          </a:bodyPr>
          <a:lstStyle/>
          <a:p>
            <a:r>
              <a:rPr lang="en-US" sz="4800" dirty="0" smtClean="0">
                <a:latin typeface="Avenir Book"/>
              </a:rPr>
              <a:t>Bringing together the riches of America’s libraries, archives, and museums to make them </a:t>
            </a:r>
            <a:r>
              <a:rPr lang="en-US" sz="4800" dirty="0" smtClean="0">
                <a:solidFill>
                  <a:srgbClr val="F96A1B"/>
                </a:solidFill>
                <a:latin typeface="Avenir Book"/>
              </a:rPr>
              <a:t>freely available</a:t>
            </a:r>
            <a:r>
              <a:rPr lang="en-US" sz="4800" dirty="0" smtClean="0">
                <a:latin typeface="Avenir Book"/>
              </a:rPr>
              <a:t> to the world </a:t>
            </a:r>
          </a:p>
          <a:p>
            <a:pPr marL="285750" indent="-285750">
              <a:buFont typeface="Arial" panose="020B0604020202020204" pitchFamily="34" charset="0"/>
              <a:buChar char="•"/>
            </a:pPr>
            <a:endParaRPr lang="en-US" dirty="0"/>
          </a:p>
        </p:txBody>
      </p:sp>
      <p:sp>
        <p:nvSpPr>
          <p:cNvPr id="6" name="Slide Number Placeholder 5"/>
          <p:cNvSpPr>
            <a:spLocks noGrp="1"/>
          </p:cNvSpPr>
          <p:nvPr>
            <p:ph type="sldNum" sz="quarter" idx="12"/>
          </p:nvPr>
        </p:nvSpPr>
        <p:spPr/>
        <p:txBody>
          <a:bodyPr/>
          <a:lstStyle/>
          <a:p>
            <a:fld id="{0F5D4A96-1547-4F6F-96F7-05F4BFC9DEB3}" type="slidenum">
              <a:rPr lang="en-US" smtClean="0"/>
              <a:pPr/>
              <a:t>71</a:t>
            </a:fld>
            <a:endParaRPr lang="en-US" dirty="0"/>
          </a:p>
        </p:txBody>
      </p:sp>
    </p:spTree>
    <p:extLst>
      <p:ext uri="{BB962C8B-B14F-4D97-AF65-F5344CB8AC3E}">
        <p14:creationId xmlns:p14="http://schemas.microsoft.com/office/powerpoint/2010/main" val="3540534493"/>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4991695" cy="161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219" name="Rectangle 2"/>
          <p:cNvSpPr>
            <a:spLocks/>
          </p:cNvSpPr>
          <p:nvPr/>
        </p:nvSpPr>
        <p:spPr bwMode="auto">
          <a:xfrm>
            <a:off x="6172200" y="5867400"/>
            <a:ext cx="2904638" cy="85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5717" tIns="35717" rIns="35717" bIns="35717" anchor="ctr">
            <a:spAutoFit/>
          </a:bodyPr>
          <a:lstStyle>
            <a:lvl1pPr eaLnBrk="0" hangingPunct="0">
              <a:defRPr sz="4000">
                <a:solidFill>
                  <a:srgbClr val="000000"/>
                </a:solidFill>
                <a:latin typeface="Gill Sans" charset="0"/>
                <a:ea typeface="ヒラギノ角ゴ ProN W3" charset="-128"/>
                <a:sym typeface="Gill Sans" charset="0"/>
              </a:defRPr>
            </a:lvl1pPr>
            <a:lvl2pPr marL="742950" indent="-285750" eaLnBrk="0" hangingPunct="0">
              <a:defRPr sz="4000">
                <a:solidFill>
                  <a:srgbClr val="000000"/>
                </a:solidFill>
                <a:latin typeface="Gill Sans" charset="0"/>
                <a:ea typeface="ヒラギノ角ゴ ProN W3" charset="-128"/>
                <a:sym typeface="Gill Sans" charset="0"/>
              </a:defRPr>
            </a:lvl2pPr>
            <a:lvl3pPr marL="1143000" indent="-228600" eaLnBrk="0" hangingPunct="0">
              <a:defRPr sz="4000">
                <a:solidFill>
                  <a:srgbClr val="000000"/>
                </a:solidFill>
                <a:latin typeface="Gill Sans" charset="0"/>
                <a:ea typeface="ヒラギノ角ゴ ProN W3" charset="-128"/>
                <a:sym typeface="Gill Sans" charset="0"/>
              </a:defRPr>
            </a:lvl3pPr>
            <a:lvl4pPr marL="1600200" indent="-228600" eaLnBrk="0" hangingPunct="0">
              <a:defRPr sz="4000">
                <a:solidFill>
                  <a:srgbClr val="000000"/>
                </a:solidFill>
                <a:latin typeface="Gill Sans" charset="0"/>
                <a:ea typeface="ヒラギノ角ゴ ProN W3" charset="-128"/>
                <a:sym typeface="Gill Sans" charset="0"/>
              </a:defRPr>
            </a:lvl4pPr>
            <a:lvl5pPr marL="2057400" indent="-228600" eaLnBrk="0" hangingPunct="0">
              <a:defRPr sz="40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N W3" charset="-128"/>
                <a:sym typeface="Gill Sans" charset="0"/>
              </a:defRPr>
            </a:lvl9pPr>
          </a:lstStyle>
          <a:p>
            <a:pPr eaLnBrk="1" hangingPunct="1"/>
            <a:r>
              <a:rPr lang="en-US" altLang="en-US" sz="5100" dirty="0">
                <a:solidFill>
                  <a:schemeClr val="tx1"/>
                </a:solidFill>
                <a:latin typeface="Avenir Book" charset="0"/>
                <a:sym typeface="Helvetica" charset="0"/>
              </a:rPr>
              <a:t>visit</a:t>
            </a:r>
            <a:r>
              <a:rPr lang="en-US" altLang="en-US" sz="5100" b="1" dirty="0">
                <a:solidFill>
                  <a:schemeClr val="tx1"/>
                </a:solidFill>
                <a:latin typeface="Avenir Book" charset="0"/>
                <a:sym typeface="Helvetica" charset="0"/>
              </a:rPr>
              <a:t> </a:t>
            </a:r>
            <a:r>
              <a:rPr lang="en-US" altLang="en-US" sz="5100" b="1" dirty="0">
                <a:solidFill>
                  <a:srgbClr val="F96A1B"/>
                </a:solidFill>
                <a:latin typeface="Avenir Book" charset="0"/>
                <a:sym typeface="Helvetica" charset="0"/>
              </a:rPr>
              <a:t>dp.la</a:t>
            </a:r>
            <a:endParaRPr lang="en-US" altLang="en-US" sz="3800" b="1" dirty="0">
              <a:solidFill>
                <a:srgbClr val="F96A1B"/>
              </a:solidFill>
              <a:latin typeface="Avenir Book" charset="0"/>
              <a:sym typeface="Helvetica" charset="0"/>
            </a:endParaRPr>
          </a:p>
        </p:txBody>
      </p:sp>
      <p:sp>
        <p:nvSpPr>
          <p:cNvPr id="2" name="TextBox 1"/>
          <p:cNvSpPr txBox="1"/>
          <p:nvPr/>
        </p:nvSpPr>
        <p:spPr>
          <a:xfrm>
            <a:off x="304800" y="1981200"/>
            <a:ext cx="8610600" cy="3323987"/>
          </a:xfrm>
          <a:prstGeom prst="rect">
            <a:avLst/>
          </a:prstGeom>
          <a:noFill/>
        </p:spPr>
        <p:txBody>
          <a:bodyPr wrap="square" rtlCol="0">
            <a:spAutoFit/>
          </a:bodyPr>
          <a:lstStyle/>
          <a:p>
            <a:r>
              <a:rPr lang="en-US" sz="4800" dirty="0" smtClean="0">
                <a:latin typeface="Avenir Book"/>
              </a:rPr>
              <a:t>Bringing together the riches of America’s libraries, archives, and museums to make them </a:t>
            </a:r>
            <a:r>
              <a:rPr lang="en-US" sz="4800" dirty="0" smtClean="0">
                <a:solidFill>
                  <a:srgbClr val="F96A1B"/>
                </a:solidFill>
                <a:latin typeface="Avenir Book"/>
              </a:rPr>
              <a:t>freely available</a:t>
            </a:r>
            <a:r>
              <a:rPr lang="en-US" sz="4800" dirty="0" smtClean="0">
                <a:latin typeface="Avenir Book"/>
              </a:rPr>
              <a:t> to the world </a:t>
            </a:r>
          </a:p>
          <a:p>
            <a:pPr marL="285750" indent="-285750">
              <a:buFont typeface="Arial" panose="020B0604020202020204" pitchFamily="34" charset="0"/>
              <a:buChar char="•"/>
            </a:pPr>
            <a:endParaRPr lang="en-US" dirty="0"/>
          </a:p>
        </p:txBody>
      </p:sp>
      <p:sp>
        <p:nvSpPr>
          <p:cNvPr id="6" name="Slide Number Placeholder 5"/>
          <p:cNvSpPr>
            <a:spLocks noGrp="1"/>
          </p:cNvSpPr>
          <p:nvPr>
            <p:ph type="sldNum" sz="quarter" idx="12"/>
          </p:nvPr>
        </p:nvSpPr>
        <p:spPr/>
        <p:txBody>
          <a:bodyPr/>
          <a:lstStyle/>
          <a:p>
            <a:fld id="{0F5D4A96-1547-4F6F-96F7-05F4BFC9DEB3}" type="slidenum">
              <a:rPr lang="en-US" smtClean="0"/>
              <a:pPr/>
              <a:t>72</a:t>
            </a:fld>
            <a:endParaRPr lang="en-US" dirty="0"/>
          </a:p>
        </p:txBody>
      </p:sp>
      <p:sp>
        <p:nvSpPr>
          <p:cNvPr id="3" name="TextBox 2"/>
          <p:cNvSpPr txBox="1"/>
          <p:nvPr/>
        </p:nvSpPr>
        <p:spPr>
          <a:xfrm rot="20175024">
            <a:off x="1538618" y="2231908"/>
            <a:ext cx="6142965" cy="1323439"/>
          </a:xfrm>
          <a:prstGeom prst="rect">
            <a:avLst/>
          </a:prstGeom>
          <a:solidFill>
            <a:schemeClr val="accent3">
              <a:lumMod val="75000"/>
            </a:schemeClr>
          </a:solidFill>
        </p:spPr>
        <p:txBody>
          <a:bodyPr wrap="square" rtlCol="0">
            <a:spAutoFit/>
          </a:bodyPr>
          <a:lstStyle/>
          <a:p>
            <a:pPr algn="ctr"/>
            <a:r>
              <a:rPr lang="en-US" sz="8000" dirty="0" smtClean="0"/>
              <a:t>Why DPLA?</a:t>
            </a:r>
            <a:endParaRPr lang="en-US" sz="8000" dirty="0"/>
          </a:p>
        </p:txBody>
      </p:sp>
    </p:spTree>
    <p:extLst>
      <p:ext uri="{BB962C8B-B14F-4D97-AF65-F5344CB8AC3E}">
        <p14:creationId xmlns:p14="http://schemas.microsoft.com/office/powerpoint/2010/main" val="2198284868"/>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715000" y="5943600"/>
            <a:ext cx="34290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b="1" dirty="0" smtClean="0">
                <a:solidFill>
                  <a:schemeClr val="tx1"/>
                </a:solidFill>
                <a:latin typeface="Avenir Book" charset="0"/>
                <a:sym typeface="Helvetica" charset="0"/>
              </a:rPr>
              <a:t>Visit </a:t>
            </a:r>
            <a:r>
              <a:rPr lang="en-US" altLang="en-US" sz="4400" b="1" dirty="0" smtClean="0">
                <a:solidFill>
                  <a:schemeClr val="accent6">
                    <a:lumMod val="75000"/>
                  </a:schemeClr>
                </a:solidFill>
                <a:latin typeface="Avenir Book" charset="0"/>
                <a:sym typeface="Helvetica" charset="0"/>
              </a:rPr>
              <a:t>dp.la</a:t>
            </a:r>
            <a:endParaRPr lang="en-US" altLang="en-US" sz="4400" b="1" dirty="0">
              <a:solidFill>
                <a:schemeClr val="accent6">
                  <a:lumMod val="75000"/>
                </a:schemeClr>
              </a:solidFill>
              <a:latin typeface="Avenir Book" charset="0"/>
              <a:sym typeface="Helvetica" charset="0"/>
            </a:endParaRPr>
          </a:p>
        </p:txBody>
      </p:sp>
      <p:pic>
        <p:nvPicPr>
          <p:cNvPr id="6"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114800" cy="132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fld id="{0F5D4A96-1547-4F6F-96F7-05F4BFC9DEB3}" type="slidenum">
              <a:rPr lang="en-US" smtClean="0"/>
              <a:pPr/>
              <a:t>73</a:t>
            </a:fld>
            <a:endParaRPr lang="en-US" dirty="0"/>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6800" y="1573264"/>
            <a:ext cx="6618404" cy="4370336"/>
          </a:xfrm>
          <a:prstGeom prst="rect">
            <a:avLst/>
          </a:prstGeom>
        </p:spPr>
      </p:pic>
      <p:sp>
        <p:nvSpPr>
          <p:cNvPr id="10" name="Oval 9"/>
          <p:cNvSpPr/>
          <p:nvPr/>
        </p:nvSpPr>
        <p:spPr>
          <a:xfrm>
            <a:off x="1524000" y="4419600"/>
            <a:ext cx="2362200" cy="1066800"/>
          </a:xfrm>
          <a:prstGeom prst="ellipse">
            <a:avLst/>
          </a:prstGeom>
          <a:noFill/>
          <a:ln w="28575" cmpd="sng">
            <a:solidFill>
              <a:srgbClr val="F96A1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953000" y="4419600"/>
            <a:ext cx="2362200" cy="1066800"/>
          </a:xfrm>
          <a:prstGeom prst="ellipse">
            <a:avLst/>
          </a:prstGeom>
          <a:noFill/>
          <a:ln w="28575" cmpd="sng">
            <a:solidFill>
              <a:srgbClr val="F96A1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57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810" y="0"/>
            <a:ext cx="4644390" cy="3505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48200" y="0"/>
            <a:ext cx="4495800" cy="3505200"/>
          </a:xfrm>
          <a:prstGeom prst="rect">
            <a:avLst/>
          </a:pr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404" y="3505200"/>
            <a:ext cx="4648200" cy="33528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48200" y="3525105"/>
            <a:ext cx="4495800" cy="33528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p>
          <a:p>
            <a:pPr algn="ctr"/>
            <a:endParaRPr lang="en-US" sz="2800" dirty="0"/>
          </a:p>
          <a:p>
            <a:pPr algn="ctr"/>
            <a:endParaRPr lang="en-US" sz="2800" dirty="0" smtClean="0"/>
          </a:p>
          <a:p>
            <a:pPr algn="ctr"/>
            <a:endParaRPr lang="en-US" sz="2800" dirty="0"/>
          </a:p>
          <a:p>
            <a:pPr algn="ctr"/>
            <a:r>
              <a:rPr lang="en-US" sz="2800" dirty="0" smtClean="0">
                <a:solidFill>
                  <a:schemeClr val="bg1"/>
                </a:solidFill>
              </a:rPr>
              <a:t>http</a:t>
            </a:r>
            <a:r>
              <a:rPr lang="en-US" sz="2800" dirty="0">
                <a:solidFill>
                  <a:schemeClr val="bg1"/>
                </a:solidFill>
              </a:rPr>
              <a:t>://data.mohistory.org</a:t>
            </a:r>
            <a:r>
              <a:rPr lang="en-US" sz="2800" dirty="0" smtClean="0">
                <a:solidFill>
                  <a:schemeClr val="bg1"/>
                </a:solidFill>
              </a:rPr>
              <a:t>/</a:t>
            </a:r>
          </a:p>
          <a:p>
            <a:pPr algn="ctr"/>
            <a:r>
              <a:rPr lang="en-US" sz="2800" dirty="0" err="1" smtClean="0"/>
              <a:t>mohub</a:t>
            </a:r>
            <a:r>
              <a:rPr lang="en-US" sz="2800" dirty="0"/>
              <a:t>/</a:t>
            </a:r>
          </a:p>
        </p:txBody>
      </p:sp>
      <p:sp>
        <p:nvSpPr>
          <p:cNvPr id="19" name="Title 1"/>
          <p:cNvSpPr txBox="1">
            <a:spLocks/>
          </p:cNvSpPr>
          <p:nvPr/>
        </p:nvSpPr>
        <p:spPr>
          <a:xfrm>
            <a:off x="2590800" y="2133600"/>
            <a:ext cx="4495800" cy="2971800"/>
          </a:xfrm>
          <a:prstGeom prst="rect">
            <a:avLst/>
          </a:prstGeom>
          <a:solidFill>
            <a:schemeClr val="bg1"/>
          </a:solidFill>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r>
            <a:br>
              <a:rPr lang="en-US" dirty="0" smtClean="0"/>
            </a:br>
            <a:r>
              <a:rPr lang="en-US" dirty="0" smtClean="0"/>
              <a:t/>
            </a:r>
            <a:br>
              <a:rPr lang="en-US" dirty="0" smtClean="0"/>
            </a:br>
            <a:r>
              <a:rPr lang="en-US" sz="13300" dirty="0" smtClean="0"/>
              <a:t>Thank  you!</a:t>
            </a:r>
          </a:p>
          <a:p>
            <a:endParaRPr lang="en-US" sz="13300" dirty="0" smtClean="0"/>
          </a:p>
          <a:p>
            <a:r>
              <a:rPr lang="en-US" sz="13300" dirty="0" smtClean="0"/>
              <a:t>Questions?</a:t>
            </a:r>
          </a:p>
          <a:p>
            <a:endParaRPr lang="en-US" sz="10000" dirty="0" smtClean="0"/>
          </a:p>
          <a:p>
            <a:r>
              <a:rPr lang="en-US" sz="8000" dirty="0" smtClean="0">
                <a:hlinkClick r:id="rId2"/>
              </a:rPr>
              <a:t>emily@mohistory.org</a:t>
            </a:r>
            <a:endParaRPr lang="en-US" sz="8000" dirty="0" smtClean="0"/>
          </a:p>
          <a:p>
            <a:endParaRPr lang="en-US" sz="5300" dirty="0"/>
          </a:p>
          <a:p>
            <a:endParaRPr lang="en-US" dirty="0"/>
          </a:p>
        </p:txBody>
      </p:sp>
      <p:pic>
        <p:nvPicPr>
          <p:cNvPr id="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114800" cy="132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Rounded Rectangle 8"/>
          <p:cNvSpPr/>
          <p:nvPr/>
        </p:nvSpPr>
        <p:spPr>
          <a:xfrm>
            <a:off x="5715000" y="10067"/>
            <a:ext cx="34290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b="1" dirty="0" smtClean="0">
                <a:solidFill>
                  <a:schemeClr val="tx1"/>
                </a:solidFill>
                <a:latin typeface="Avenir Book" charset="0"/>
                <a:sym typeface="Helvetica" charset="0"/>
              </a:rPr>
              <a:t>Visit </a:t>
            </a:r>
            <a:r>
              <a:rPr lang="en-US" altLang="en-US" sz="4400" b="1" dirty="0" smtClean="0">
                <a:solidFill>
                  <a:schemeClr val="accent6">
                    <a:lumMod val="75000"/>
                  </a:schemeClr>
                </a:solidFill>
                <a:latin typeface="Avenir Book" charset="0"/>
                <a:sym typeface="Helvetica" charset="0"/>
              </a:rPr>
              <a:t>dp.la</a:t>
            </a:r>
            <a:endParaRPr lang="en-US" altLang="en-US" sz="4400" b="1" dirty="0">
              <a:solidFill>
                <a:schemeClr val="accent6">
                  <a:lumMod val="75000"/>
                </a:schemeClr>
              </a:solidFill>
              <a:latin typeface="Avenir Book" charset="0"/>
              <a:sym typeface="Helvetica"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181600"/>
            <a:ext cx="1850120" cy="1676400"/>
          </a:xfrm>
          <a:prstGeom prst="rect">
            <a:avLst/>
          </a:prstGeom>
        </p:spPr>
      </p:pic>
    </p:spTree>
    <p:extLst>
      <p:ext uri="{BB962C8B-B14F-4D97-AF65-F5344CB8AC3E}">
        <p14:creationId xmlns:p14="http://schemas.microsoft.com/office/powerpoint/2010/main" val="31899281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5562600" y="5638800"/>
            <a:ext cx="34290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400" b="1" dirty="0" smtClean="0">
                <a:solidFill>
                  <a:schemeClr val="tx1"/>
                </a:solidFill>
                <a:latin typeface="Avenir Book" charset="0"/>
                <a:sym typeface="Helvetica" charset="0"/>
              </a:rPr>
              <a:t>Visit </a:t>
            </a:r>
            <a:r>
              <a:rPr lang="en-US" altLang="en-US" sz="4400" b="1" dirty="0" smtClean="0">
                <a:solidFill>
                  <a:schemeClr val="accent6">
                    <a:lumMod val="75000"/>
                  </a:schemeClr>
                </a:solidFill>
                <a:latin typeface="Avenir Book" charset="0"/>
                <a:sym typeface="Helvetica" charset="0"/>
              </a:rPr>
              <a:t>dp.la</a:t>
            </a:r>
            <a:endParaRPr lang="en-US" altLang="en-US" sz="4400" b="1" dirty="0">
              <a:solidFill>
                <a:schemeClr val="accent6">
                  <a:lumMod val="75000"/>
                </a:schemeClr>
              </a:solidFill>
              <a:latin typeface="Avenir Book" charset="0"/>
              <a:sym typeface="Helvetica" charset="0"/>
            </a:endParaRPr>
          </a:p>
        </p:txBody>
      </p:sp>
      <p:pic>
        <p:nvPicPr>
          <p:cNvPr id="6"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4114800" cy="132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fld id="{0F5D4A96-1547-4F6F-96F7-05F4BFC9DEB3}" type="slidenum">
              <a:rPr lang="en-US" smtClean="0"/>
              <a:pPr/>
              <a:t>75</a:t>
            </a:fld>
            <a:endParaRPr lang="en-US" dirty="0"/>
          </a:p>
        </p:txBody>
      </p:sp>
    </p:spTree>
    <p:extLst>
      <p:ext uri="{BB962C8B-B14F-4D97-AF65-F5344CB8AC3E}">
        <p14:creationId xmlns:p14="http://schemas.microsoft.com/office/powerpoint/2010/main" val="39206554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45" y="1391"/>
            <a:ext cx="9144000" cy="7017306"/>
          </a:xfrm>
          <a:prstGeom prst="rect">
            <a:avLst/>
          </a:prstGeom>
          <a:noFill/>
        </p:spPr>
        <p:txBody>
          <a:bodyPr wrap="square" rtlCol="0">
            <a:spAutoFit/>
          </a:bodyPr>
          <a:lstStyle/>
          <a:p>
            <a:pPr algn="ctr"/>
            <a:endParaRPr lang="en-US" sz="2400" dirty="0" smtClean="0"/>
          </a:p>
          <a:p>
            <a:pPr algn="ctr"/>
            <a:endParaRPr lang="en-US" sz="2400" dirty="0"/>
          </a:p>
          <a:p>
            <a:pPr algn="ctr"/>
            <a:endParaRPr lang="en-US" sz="2400" dirty="0" smtClean="0"/>
          </a:p>
          <a:p>
            <a:pPr algn="ctr"/>
            <a:endParaRPr lang="en-US" sz="2400" dirty="0"/>
          </a:p>
          <a:p>
            <a:pPr algn="ctr"/>
            <a:r>
              <a:rPr lang="en-US" sz="2400" dirty="0" smtClean="0"/>
              <a:t>Photo credits:</a:t>
            </a:r>
          </a:p>
          <a:p>
            <a:pPr algn="ctr"/>
            <a:endParaRPr lang="en-US" sz="2400" dirty="0" smtClean="0"/>
          </a:p>
          <a:p>
            <a:r>
              <a:rPr lang="en-US" b="1" i="1" dirty="0"/>
              <a:t>Again</a:t>
            </a:r>
            <a:r>
              <a:rPr lang="en-US" b="1" dirty="0"/>
              <a:t> sheet music: </a:t>
            </a:r>
            <a:r>
              <a:rPr lang="en-US" dirty="0">
                <a:hlinkClick r:id="rId2"/>
              </a:rPr>
              <a:t>http://</a:t>
            </a:r>
            <a:r>
              <a:rPr lang="en-US" dirty="0" smtClean="0">
                <a:hlinkClick r:id="rId2"/>
              </a:rPr>
              <a:t>omeka.wustl.edu/omeka/scripto/transcribe/3005/7741#transcription</a:t>
            </a:r>
            <a:endParaRPr lang="en-US" dirty="0" smtClean="0"/>
          </a:p>
          <a:p>
            <a:endParaRPr lang="en-US" b="1" dirty="0" smtClean="0"/>
          </a:p>
          <a:p>
            <a:r>
              <a:rPr lang="en-US" b="1" dirty="0"/>
              <a:t>John S. </a:t>
            </a:r>
            <a:r>
              <a:rPr lang="en-US" b="1" dirty="0" err="1" smtClean="0"/>
              <a:t>Rendleman</a:t>
            </a:r>
            <a:r>
              <a:rPr lang="en-US" b="1" dirty="0" smtClean="0"/>
              <a:t>: </a:t>
            </a:r>
            <a:r>
              <a:rPr lang="en-US" dirty="0">
                <a:hlinkClick r:id="rId3"/>
              </a:rPr>
              <a:t>https://dl.mospace.umsystem.edu/umsl/islandora/object/umsl%3A52972</a:t>
            </a:r>
            <a:endParaRPr lang="en-US" b="1" dirty="0"/>
          </a:p>
          <a:p>
            <a:endParaRPr lang="en-US" b="1" dirty="0"/>
          </a:p>
          <a:p>
            <a:r>
              <a:rPr lang="en-US" b="1" dirty="0" smtClean="0"/>
              <a:t>Municipal </a:t>
            </a:r>
            <a:r>
              <a:rPr lang="en-US" b="1" dirty="0"/>
              <a:t>Reference Library, Reference desk</a:t>
            </a:r>
            <a:r>
              <a:rPr lang="en-US" dirty="0"/>
              <a:t> </a:t>
            </a:r>
            <a:r>
              <a:rPr lang="en-US" dirty="0">
                <a:hlinkClick r:id="rId4"/>
              </a:rPr>
              <a:t>http://jpg1.lapl.org/pics38/00038504.</a:t>
            </a:r>
            <a:r>
              <a:rPr lang="en-US" dirty="0" smtClean="0">
                <a:hlinkClick r:id="rId4"/>
              </a:rPr>
              <a:t>jpg</a:t>
            </a:r>
            <a:endParaRPr lang="en-US" dirty="0" smtClean="0"/>
          </a:p>
          <a:p>
            <a:endParaRPr lang="en-US" dirty="0"/>
          </a:p>
          <a:p>
            <a:r>
              <a:rPr lang="en-US" b="1" dirty="0"/>
              <a:t>Cattlemen at </a:t>
            </a:r>
            <a:r>
              <a:rPr lang="en-US" b="1" dirty="0" smtClean="0"/>
              <a:t>Dragon: </a:t>
            </a:r>
            <a:r>
              <a:rPr lang="en-US" dirty="0" smtClean="0">
                <a:hlinkClick r:id="rId5"/>
              </a:rPr>
              <a:t>http</a:t>
            </a:r>
            <a:r>
              <a:rPr lang="en-US" dirty="0">
                <a:hlinkClick r:id="rId5"/>
              </a:rPr>
              <a:t>://content.lib.utah.edu/cdm/ref/collection/Uintah_History/id/</a:t>
            </a:r>
            <a:r>
              <a:rPr lang="en-US" dirty="0" smtClean="0">
                <a:hlinkClick r:id="rId5"/>
              </a:rPr>
              <a:t>7024</a:t>
            </a:r>
            <a:endParaRPr lang="en-US" dirty="0" smtClean="0"/>
          </a:p>
          <a:p>
            <a:endParaRPr lang="en-US" dirty="0"/>
          </a:p>
          <a:p>
            <a:r>
              <a:rPr lang="en-US" b="1" dirty="0" smtClean="0"/>
              <a:t>Laboratory</a:t>
            </a:r>
            <a:r>
              <a:rPr lang="en-US" dirty="0"/>
              <a:t>: </a:t>
            </a:r>
            <a:r>
              <a:rPr lang="en-US" dirty="0">
                <a:hlinkClick r:id="rId6"/>
              </a:rPr>
              <a:t>http://kdl.kyvl.org/catalog/xt7prr1pgv6h_168_3/</a:t>
            </a:r>
            <a:r>
              <a:rPr lang="en-US" dirty="0" smtClean="0">
                <a:hlinkClick r:id="rId6"/>
              </a:rPr>
              <a:t>viewer</a:t>
            </a:r>
            <a:endParaRPr lang="en-US" dirty="0" smtClean="0"/>
          </a:p>
          <a:p>
            <a:endParaRPr lang="en-US" dirty="0"/>
          </a:p>
          <a:p>
            <a:r>
              <a:rPr lang="en-US" b="1" dirty="0" smtClean="0"/>
              <a:t>Frankie Freeman in her </a:t>
            </a:r>
            <a:r>
              <a:rPr lang="en-US" b="1" dirty="0"/>
              <a:t>law office</a:t>
            </a:r>
            <a:r>
              <a:rPr lang="en-US" dirty="0"/>
              <a:t>: </a:t>
            </a:r>
            <a:r>
              <a:rPr lang="en-US" dirty="0">
                <a:hlinkClick r:id="rId7"/>
              </a:rPr>
              <a:t>http://collections.mohistory.org/resource/143400.</a:t>
            </a:r>
            <a:r>
              <a:rPr lang="en-US" dirty="0" smtClean="0">
                <a:hlinkClick r:id="rId7"/>
              </a:rPr>
              <a:t>html</a:t>
            </a:r>
            <a:endParaRPr lang="en-US" dirty="0" smtClean="0"/>
          </a:p>
          <a:p>
            <a:endParaRPr lang="en-US" dirty="0"/>
          </a:p>
          <a:p>
            <a:r>
              <a:rPr lang="en-US" b="1" dirty="0" smtClean="0"/>
              <a:t>Women at work in the </a:t>
            </a:r>
            <a:r>
              <a:rPr lang="en-US" b="1" dirty="0" err="1" smtClean="0"/>
              <a:t>Stifel</a:t>
            </a:r>
            <a:r>
              <a:rPr lang="en-US" b="1" dirty="0" smtClean="0"/>
              <a:t>, Nicholas and Company offices: </a:t>
            </a:r>
            <a:endParaRPr lang="en-US" b="1" dirty="0"/>
          </a:p>
          <a:p>
            <a:r>
              <a:rPr lang="en-US" dirty="0">
                <a:hlinkClick r:id="rId8"/>
              </a:rPr>
              <a:t>http://collections.mohistory.org/resource/221301</a:t>
            </a:r>
            <a:r>
              <a:rPr lang="en-US" dirty="0"/>
              <a:t> </a:t>
            </a:r>
          </a:p>
          <a:p>
            <a:endParaRPr lang="en-US" dirty="0"/>
          </a:p>
          <a:p>
            <a:endParaRPr lang="en-US" dirty="0"/>
          </a:p>
          <a:p>
            <a:endParaRPr lang="en-US" dirty="0"/>
          </a:p>
        </p:txBody>
      </p:sp>
      <p:pic>
        <p:nvPicPr>
          <p:cNvPr id="3" name="Picture 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0"/>
            <a:ext cx="4114800" cy="132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104508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52800"/>
            <a:ext cx="9144000" cy="2514600"/>
          </a:xfrm>
          <a:solidFill>
            <a:schemeClr val="accent4">
              <a:lumMod val="20000"/>
              <a:lumOff val="80000"/>
            </a:schemeClr>
          </a:solidFill>
        </p:spPr>
        <p:txBody>
          <a:bodyPr>
            <a:normAutofit fontScale="85000" lnSpcReduction="20000"/>
          </a:bodyPr>
          <a:lstStyle/>
          <a:p>
            <a:pPr marL="0" indent="0" algn="ctr">
              <a:buNone/>
            </a:pPr>
            <a:r>
              <a:rPr lang="en-US" sz="4300" dirty="0"/>
              <a:t>Does your library have digital content that you think could be contributed to DPLA? </a:t>
            </a:r>
          </a:p>
          <a:p>
            <a:pPr marL="457200" lvl="1" indent="0">
              <a:buNone/>
            </a:pPr>
            <a:endParaRPr lang="en-US" i="1" dirty="0" smtClean="0"/>
          </a:p>
          <a:p>
            <a:pPr marL="457200" lvl="1" indent="0" algn="ctr">
              <a:buNone/>
            </a:pPr>
            <a:r>
              <a:rPr lang="en-US" sz="4200" i="1" dirty="0" smtClean="0"/>
              <a:t>Learn </a:t>
            </a:r>
            <a:r>
              <a:rPr lang="en-US" sz="4200" i="1" dirty="0"/>
              <a:t>more about </a:t>
            </a:r>
            <a:r>
              <a:rPr lang="en-US" sz="4200" i="1" dirty="0" smtClean="0"/>
              <a:t>the data requirements for contributing content</a:t>
            </a:r>
            <a:endParaRPr lang="en-US" sz="4200" i="1" dirty="0"/>
          </a:p>
          <a:p>
            <a:endParaRPr lang="en-US" dirty="0"/>
          </a:p>
        </p:txBody>
      </p:sp>
      <p:pic>
        <p:nvPicPr>
          <p:cNvPr id="4" name="Picture 3" descr="Cattlemen_at_Dragon.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444" y="0"/>
            <a:ext cx="4419600" cy="2979607"/>
          </a:xfrm>
          <a:prstGeom prst="rect">
            <a:avLst/>
          </a:prstGeom>
        </p:spPr>
      </p:pic>
      <p:sp>
        <p:nvSpPr>
          <p:cNvPr id="6" name="Title 1"/>
          <p:cNvSpPr>
            <a:spLocks noGrp="1"/>
          </p:cNvSpPr>
          <p:nvPr>
            <p:ph type="title"/>
          </p:nvPr>
        </p:nvSpPr>
        <p:spPr>
          <a:xfrm>
            <a:off x="5181600" y="274638"/>
            <a:ext cx="3505200" cy="1858962"/>
          </a:xfrm>
        </p:spPr>
        <p:txBody>
          <a:bodyPr>
            <a:normAutofit/>
          </a:bodyPr>
          <a:lstStyle/>
          <a:p>
            <a:r>
              <a:rPr lang="en-US" dirty="0"/>
              <a:t>Metadata wrangler</a:t>
            </a:r>
          </a:p>
        </p:txBody>
      </p:sp>
    </p:spTree>
    <p:extLst>
      <p:ext uri="{BB962C8B-B14F-4D97-AF65-F5344CB8AC3E}">
        <p14:creationId xmlns:p14="http://schemas.microsoft.com/office/powerpoint/2010/main" val="3003961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38800" y="304800"/>
            <a:ext cx="3505200" cy="2209800"/>
          </a:xfrm>
        </p:spPr>
        <p:txBody>
          <a:bodyPr/>
          <a:lstStyle/>
          <a:p>
            <a:r>
              <a:rPr lang="en-US" dirty="0" smtClean="0"/>
              <a:t>Administrator</a:t>
            </a:r>
            <a:endParaRPr lang="en-US" dirty="0"/>
          </a:p>
        </p:txBody>
      </p:sp>
      <p:sp>
        <p:nvSpPr>
          <p:cNvPr id="3" name="Content Placeholder 2"/>
          <p:cNvSpPr>
            <a:spLocks noGrp="1"/>
          </p:cNvSpPr>
          <p:nvPr>
            <p:ph idx="1"/>
          </p:nvPr>
        </p:nvSpPr>
        <p:spPr>
          <a:xfrm>
            <a:off x="0" y="3657600"/>
            <a:ext cx="9144000" cy="3048000"/>
          </a:xfrm>
          <a:solidFill>
            <a:schemeClr val="accent3">
              <a:lumMod val="20000"/>
              <a:lumOff val="80000"/>
            </a:schemeClr>
          </a:solidFill>
        </p:spPr>
        <p:txBody>
          <a:bodyPr>
            <a:normAutofit fontScale="85000" lnSpcReduction="10000"/>
          </a:bodyPr>
          <a:lstStyle/>
          <a:p>
            <a:pPr marL="0" indent="0" algn="ctr">
              <a:buNone/>
            </a:pPr>
            <a:r>
              <a:rPr lang="en-US" sz="4600" dirty="0"/>
              <a:t>Are you </a:t>
            </a:r>
            <a:r>
              <a:rPr lang="en-US" sz="4600" dirty="0" smtClean="0"/>
              <a:t>wondering about steps and costs for contributing to DPLA?</a:t>
            </a:r>
          </a:p>
          <a:p>
            <a:pPr marL="0" indent="0" algn="ctr">
              <a:buNone/>
            </a:pPr>
            <a:endParaRPr lang="en-US" dirty="0"/>
          </a:p>
          <a:p>
            <a:pPr marL="0" indent="0" algn="ctr">
              <a:buNone/>
            </a:pPr>
            <a:r>
              <a:rPr lang="en-US" sz="4200" i="1" dirty="0" smtClean="0"/>
              <a:t>Learn about what DPLA is…and what it is not; </a:t>
            </a:r>
          </a:p>
          <a:p>
            <a:pPr marL="0" indent="0" algn="ctr">
              <a:buNone/>
            </a:pPr>
            <a:r>
              <a:rPr lang="en-US" sz="4200" i="1" dirty="0" smtClean="0"/>
              <a:t>and more about the path to membership</a:t>
            </a:r>
            <a:endParaRPr lang="en-US" sz="4200" i="1" dirty="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5181600" cy="3537548"/>
          </a:xfrm>
          <a:prstGeom prst="rect">
            <a:avLst/>
          </a:prstGeom>
        </p:spPr>
      </p:pic>
    </p:spTree>
    <p:extLst>
      <p:ext uri="{BB962C8B-B14F-4D97-AF65-F5344CB8AC3E}">
        <p14:creationId xmlns:p14="http://schemas.microsoft.com/office/powerpoint/2010/main" val="685026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1794</Words>
  <Application>Microsoft Office PowerPoint</Application>
  <PresentationFormat>On-screen Show (4:3)</PresentationFormat>
  <Paragraphs>457</Paragraphs>
  <Slides>76</Slides>
  <Notes>23</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Maps, timelines, colors, and cats: Can DPLA help my patrons?  Can my library participate?</vt:lpstr>
      <vt:lpstr>First, a disclaimer…</vt:lpstr>
      <vt:lpstr>PowerPoint Presentation</vt:lpstr>
      <vt:lpstr>Are you…</vt:lpstr>
      <vt:lpstr>Are you…</vt:lpstr>
      <vt:lpstr>Public services / instruction</vt:lpstr>
      <vt:lpstr>PowerPoint Presentation</vt:lpstr>
      <vt:lpstr>Metadata wrangler</vt:lpstr>
      <vt:lpstr>Administrator</vt:lpstr>
      <vt:lpstr>PowerPoint Presentation</vt:lpstr>
      <vt:lpstr>PowerPoint Presentation</vt:lpstr>
      <vt:lpstr>PowerPoint Presentation</vt:lpstr>
      <vt:lpstr>PowerPoint Presentation</vt:lpstr>
      <vt:lpstr>PowerPoint Presentation</vt:lpstr>
      <vt:lpstr>PowerPoint Presentation</vt:lpstr>
      <vt:lpstr>Service hub model  (MoHub is a service hub)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Administrative </vt:lpstr>
      <vt:lpstr>Memorandum of understanding</vt:lpstr>
      <vt:lpstr>Missouri Hub agrees to: </vt:lpstr>
      <vt:lpstr>Contributing Institution agrees to: </vt:lpstr>
      <vt:lpstr>Other Key Points:</vt:lpstr>
      <vt:lpstr>Who  in your organization can sign the memorandum of understanding? </vt:lpstr>
      <vt:lpstr>PowerPoint Presentation</vt:lpstr>
      <vt:lpstr>Minimum Metadata Standards</vt:lpstr>
      <vt:lpstr>PowerPoint Presentation</vt:lpstr>
      <vt:lpstr>PowerPoint Presentation</vt:lpstr>
      <vt:lpstr>Who in your organization knows your metadata?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DPLA and MoHub: How far have we come? What's ahead?</dc:title>
  <dc:creator>Emily Jaycox</dc:creator>
  <cp:lastModifiedBy>Emily Jaycox</cp:lastModifiedBy>
  <cp:revision>47</cp:revision>
  <dcterms:created xsi:type="dcterms:W3CDTF">2016-06-02T15:39:29Z</dcterms:created>
  <dcterms:modified xsi:type="dcterms:W3CDTF">2016-10-17T15:01:42Z</dcterms:modified>
</cp:coreProperties>
</file>