
<file path=[Content_Types].xml><?xml version="1.0" encoding="utf-8"?>
<Types xmlns="http://schemas.openxmlformats.org/package/2006/content-types">
  <Default Extension="png" ContentType="image/png"/>
  <Default Extension="tmp"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9144000" cy="5143500" type="screen16x9"/>
  <p:notesSz cx="6858000" cy="9144000"/>
  <p:embeddedFontLst>
    <p:embeddedFont>
      <p:font typeface="Gloria Hallelujah" panose="020B0604020202020204" charset="0"/>
      <p:regular r:id="rId17"/>
    </p:embeddedFont>
    <p:embeddedFont>
      <p:font typeface="Shadows Into Light" panose="020B0604020202020204" charset="0"/>
      <p:regular r:id="rId18"/>
    </p:embeddedFont>
    <p:embeddedFont>
      <p:font typeface="Handlee" panose="020B0604020202020204" charset="0"/>
      <p:regular r:id="rId19"/>
    </p:embeddedFont>
    <p:embeddedFont>
      <p:font typeface="Source Code Pro" panose="020B0604020202020204" charset="0"/>
      <p:regular r:id="rId20"/>
      <p:bold r:id="rId21"/>
    </p:embeddedFont>
    <p:embeddedFont>
      <p:font typeface="Amatic SC" panose="020B0604020202020204" charset="0"/>
      <p:regular r:id="rId22"/>
      <p:bold r:id="rId23"/>
    </p:embeddedFont>
    <p:embeddedFont>
      <p:font typeface="Indie Flower" panose="020B0604020202020204" charset="0"/>
      <p:regular r:id="rId24"/>
    </p:embeddedFont>
    <p:embeddedFont>
      <p:font typeface="Kaushan Script" panose="020B0604020202020204" charset="0"/>
      <p:regular r:id="rId25"/>
    </p:embeddedFont>
    <p:embeddedFont>
      <p:font typeface="Coming Soon" panose="020B0604020202020204" charset="0"/>
      <p:regular r:id="rId26"/>
    </p:embeddedFont>
    <p:embeddedFont>
      <p:font typeface="Courgette" panose="020B0604020202020204" charset="0"/>
      <p:regular r:id="rId27"/>
    </p:embeddedFont>
    <p:embeddedFont>
      <p:font typeface="Architects Daughter" panose="020B0604020202020204" charset="0"/>
      <p:regular r:id="rId2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6" d="100"/>
          <a:sy n="86" d="100"/>
        </p:scale>
        <p:origin x="852"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26" Type="http://schemas.openxmlformats.org/officeDocument/2006/relationships/font" Target="fonts/font10.fntdata"/><Relationship Id="rId3" Type="http://schemas.openxmlformats.org/officeDocument/2006/relationships/slide" Target="slides/slide2.xml"/><Relationship Id="rId21" Type="http://schemas.openxmlformats.org/officeDocument/2006/relationships/font" Target="fonts/font5.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font" Target="fonts/font9.fntdata"/><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font" Target="fonts/font4.fntdata"/><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8.fntdata"/><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7.fntdata"/><Relationship Id="rId28" Type="http://schemas.openxmlformats.org/officeDocument/2006/relationships/font" Target="fonts/font12.fntdata"/><Relationship Id="rId10" Type="http://schemas.openxmlformats.org/officeDocument/2006/relationships/slide" Target="slides/slide9.xml"/><Relationship Id="rId19" Type="http://schemas.openxmlformats.org/officeDocument/2006/relationships/font" Target="fonts/font3.fntdata"/><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6.fntdata"/><Relationship Id="rId27" Type="http://schemas.openxmlformats.org/officeDocument/2006/relationships/font" Target="fonts/font11.fntdata"/><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400" cy="41148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
        <p:cNvGrpSpPr/>
        <p:nvPr/>
      </p:nvGrpSpPr>
      <p:grpSpPr>
        <a:xfrm>
          <a:off x="0" y="0"/>
          <a:ext cx="0" cy="0"/>
          <a:chOff x="0" y="0"/>
          <a:chExt cx="0" cy="0"/>
        </a:xfrm>
      </p:grpSpPr>
      <p:sp>
        <p:nvSpPr>
          <p:cNvPr id="53" name="Shape 5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4" name="Shape 5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Shape 14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7" name="Shape 14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Shape 15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3" name="Shape 15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dirty="0" smtClean="0"/>
              <a:t>Noel</a:t>
            </a:r>
            <a:endParaRPr lang="en" dirty="0"/>
          </a:p>
          <a:p>
            <a:pPr lvl="0" rtl="0">
              <a:spcBef>
                <a:spcPts val="0"/>
              </a:spcBef>
              <a:buNone/>
            </a:pPr>
            <a:endParaRPr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Shape 15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9" name="Shape 15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US" dirty="0" smtClean="0"/>
              <a:t>Kim</a:t>
            </a:r>
            <a:endParaRPr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Shape 17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3" name="Shape 17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US" dirty="0" smtClean="0"/>
              <a:t>Kim</a:t>
            </a:r>
            <a:endParaRPr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Shape 18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9" name="Shape 18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US" smtClean="0"/>
              <a:t>Noel</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Shape 6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2" name="Shape 6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US" dirty="0" smtClean="0"/>
              <a:t>Noel</a:t>
            </a: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Shape 8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6" name="Shape 8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dirty="0" smtClean="0"/>
              <a:t>Kim--Students </a:t>
            </a:r>
            <a:r>
              <a:rPr lang="en" dirty="0"/>
              <a:t>became more comfortable using the library after their library orientation experiences. Before the scavenger hunt, 32% of students surveyed said they were not comfortable using the library; after the scavenger hunt, that figure dropped to about 3%. </a:t>
            </a:r>
          </a:p>
          <a:p>
            <a:pPr lvl="0">
              <a:spcBef>
                <a:spcPts val="0"/>
              </a:spcBef>
              <a:buNone/>
            </a:pPr>
            <a:endParaRPr dirty="0"/>
          </a:p>
          <a:p>
            <a:pPr lvl="0">
              <a:spcBef>
                <a:spcPts val="0"/>
              </a:spcBef>
              <a:buNone/>
            </a:pPr>
            <a:r>
              <a:rPr lang="en" dirty="0"/>
              <a:t>Why it worked for MU - staffing for classes</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Shape 9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5" name="Shape 9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US" dirty="0" smtClean="0"/>
              <a:t>Wrote up the experience for a paper and discovered a trend in the literature, namely rehabilitating</a:t>
            </a:r>
            <a:r>
              <a:rPr lang="en-US" baseline="0" dirty="0" smtClean="0"/>
              <a:t> the scavenger hunt with some emphasis on technology as the way to accomplish that goal. Generally speaking scavenger hunts were in, then out, and they’re kind of back in now, albeit those with a particular focus, and run by librarians, are most approved. My guess is that staffing issues have brought about this change; they certainly did for me. Noel</a:t>
            </a: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Shape 10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2" name="Shape 10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US" dirty="0" smtClean="0"/>
              <a:t>Kim</a:t>
            </a: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Shape 11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4" name="Shape 11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Shape 12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2" name="Shape 12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US" dirty="0" smtClean="0"/>
              <a:t>Kim</a:t>
            </a:r>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Shape 13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3" name="Shape 13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marL="457200" lvl="0" indent="-228600">
              <a:lnSpc>
                <a:spcPct val="115000"/>
              </a:lnSpc>
              <a:spcBef>
                <a:spcPts val="1400"/>
              </a:spcBef>
              <a:buChar char="●"/>
            </a:pPr>
            <a:r>
              <a:rPr lang="en" sz="1400"/>
              <a:t>Readiness</a:t>
            </a:r>
          </a:p>
          <a:p>
            <a:pPr marL="914400" lvl="1" indent="-228600">
              <a:lnSpc>
                <a:spcPct val="115000"/>
              </a:lnSpc>
              <a:spcBef>
                <a:spcPts val="1400"/>
              </a:spcBef>
              <a:buChar char="○"/>
            </a:pPr>
            <a:r>
              <a:rPr lang="en" sz="1400"/>
              <a:t>Before: 3.12 (SD 1.42)</a:t>
            </a:r>
          </a:p>
          <a:p>
            <a:pPr marL="914400" lvl="1" indent="-228600">
              <a:lnSpc>
                <a:spcPct val="115000"/>
              </a:lnSpc>
              <a:spcBef>
                <a:spcPts val="1400"/>
              </a:spcBef>
              <a:buChar char="○"/>
            </a:pPr>
            <a:r>
              <a:rPr lang="en" sz="1400"/>
              <a:t>After: 4.37 (SD 0.89)</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Shape 13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0" name="Shape 14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bg>
      <p:bgPr>
        <a:solidFill>
          <a:schemeClr val="dk1"/>
        </a:solidFill>
        <a:effectLst/>
      </p:bgPr>
    </p:bg>
    <p:spTree>
      <p:nvGrpSpPr>
        <p:cNvPr id="1" name="Shape 9"/>
        <p:cNvGrpSpPr/>
        <p:nvPr/>
      </p:nvGrpSpPr>
      <p:grpSpPr>
        <a:xfrm>
          <a:off x="0" y="0"/>
          <a:ext cx="0" cy="0"/>
          <a:chOff x="0" y="0"/>
          <a:chExt cx="0" cy="0"/>
        </a:xfrm>
      </p:grpSpPr>
      <p:sp>
        <p:nvSpPr>
          <p:cNvPr id="10" name="Shape 10"/>
          <p:cNvSpPr/>
          <p:nvPr/>
        </p:nvSpPr>
        <p:spPr>
          <a:xfrm>
            <a:off x="0" y="0"/>
            <a:ext cx="9144000" cy="3429000"/>
          </a:xfrm>
          <a:prstGeom prst="rect">
            <a:avLst/>
          </a:prstGeom>
          <a:solidFill>
            <a:schemeClr val="lt1"/>
          </a:solidFill>
          <a:ln>
            <a:noFill/>
          </a:ln>
        </p:spPr>
        <p:txBody>
          <a:bodyPr lIns="91425" tIns="91425" rIns="91425" bIns="91425" anchor="ctr" anchorCtr="0">
            <a:noAutofit/>
          </a:bodyPr>
          <a:lstStyle/>
          <a:p>
            <a:pPr lvl="0">
              <a:spcBef>
                <a:spcPts val="0"/>
              </a:spcBef>
              <a:buNone/>
            </a:pPr>
            <a:endParaRPr/>
          </a:p>
        </p:txBody>
      </p:sp>
      <p:sp>
        <p:nvSpPr>
          <p:cNvPr id="11" name="Shape 11"/>
          <p:cNvSpPr txBox="1">
            <a:spLocks noGrp="1"/>
          </p:cNvSpPr>
          <p:nvPr>
            <p:ph type="ctrTitle"/>
          </p:nvPr>
        </p:nvSpPr>
        <p:spPr>
          <a:xfrm>
            <a:off x="311700" y="392150"/>
            <a:ext cx="8520600" cy="2690400"/>
          </a:xfrm>
          <a:prstGeom prst="rect">
            <a:avLst/>
          </a:prstGeom>
        </p:spPr>
        <p:txBody>
          <a:bodyPr lIns="91425" tIns="91425" rIns="91425" bIns="91425" anchor="ctr" anchorCtr="0"/>
          <a:lstStyle>
            <a:lvl1pPr lvl="0" algn="ctr">
              <a:spcBef>
                <a:spcPts val="0"/>
              </a:spcBef>
              <a:buSzPct val="100000"/>
              <a:defRPr sz="8000"/>
            </a:lvl1pPr>
            <a:lvl2pPr lvl="1" algn="ctr">
              <a:spcBef>
                <a:spcPts val="0"/>
              </a:spcBef>
              <a:buSzPct val="100000"/>
              <a:defRPr sz="8000"/>
            </a:lvl2pPr>
            <a:lvl3pPr lvl="2" algn="ctr">
              <a:spcBef>
                <a:spcPts val="0"/>
              </a:spcBef>
              <a:buSzPct val="100000"/>
              <a:defRPr sz="8000"/>
            </a:lvl3pPr>
            <a:lvl4pPr lvl="3" algn="ctr">
              <a:spcBef>
                <a:spcPts val="0"/>
              </a:spcBef>
              <a:buSzPct val="100000"/>
              <a:defRPr sz="8000"/>
            </a:lvl4pPr>
            <a:lvl5pPr lvl="4" algn="ctr">
              <a:spcBef>
                <a:spcPts val="0"/>
              </a:spcBef>
              <a:buSzPct val="100000"/>
              <a:defRPr sz="8000"/>
            </a:lvl5pPr>
            <a:lvl6pPr lvl="5" algn="ctr">
              <a:spcBef>
                <a:spcPts val="0"/>
              </a:spcBef>
              <a:buSzPct val="100000"/>
              <a:defRPr sz="8000"/>
            </a:lvl6pPr>
            <a:lvl7pPr lvl="6" algn="ctr">
              <a:spcBef>
                <a:spcPts val="0"/>
              </a:spcBef>
              <a:buSzPct val="100000"/>
              <a:defRPr sz="8000"/>
            </a:lvl7pPr>
            <a:lvl8pPr lvl="7" algn="ctr">
              <a:spcBef>
                <a:spcPts val="0"/>
              </a:spcBef>
              <a:buSzPct val="100000"/>
              <a:defRPr sz="8000"/>
            </a:lvl8pPr>
            <a:lvl9pPr lvl="8" algn="ctr">
              <a:spcBef>
                <a:spcPts val="0"/>
              </a:spcBef>
              <a:buSzPct val="100000"/>
              <a:defRPr sz="8000"/>
            </a:lvl9pPr>
          </a:lstStyle>
          <a:p>
            <a:endParaRPr/>
          </a:p>
        </p:txBody>
      </p:sp>
      <p:sp>
        <p:nvSpPr>
          <p:cNvPr id="12" name="Shape 12"/>
          <p:cNvSpPr txBox="1">
            <a:spLocks noGrp="1"/>
          </p:cNvSpPr>
          <p:nvPr>
            <p:ph type="subTitle" idx="1"/>
          </p:nvPr>
        </p:nvSpPr>
        <p:spPr>
          <a:xfrm>
            <a:off x="311700" y="3890400"/>
            <a:ext cx="8520600" cy="706200"/>
          </a:xfrm>
          <a:prstGeom prst="rect">
            <a:avLst/>
          </a:prstGeom>
        </p:spPr>
        <p:txBody>
          <a:bodyPr lIns="91425" tIns="91425" rIns="91425" bIns="91425" anchor="ctr" anchorCtr="0"/>
          <a:lstStyle>
            <a:lvl1pPr lvl="0" algn="ctr">
              <a:lnSpc>
                <a:spcPct val="100000"/>
              </a:lnSpc>
              <a:spcBef>
                <a:spcPts val="0"/>
              </a:spcBef>
              <a:spcAft>
                <a:spcPts val="0"/>
              </a:spcAft>
              <a:buClr>
                <a:schemeClr val="accent1"/>
              </a:buClr>
              <a:buSzPct val="100000"/>
              <a:buNone/>
              <a:defRPr sz="2100" b="1">
                <a:solidFill>
                  <a:schemeClr val="accent1"/>
                </a:solidFill>
              </a:defRPr>
            </a:lvl1pPr>
            <a:lvl2pPr lvl="1" algn="ctr">
              <a:lnSpc>
                <a:spcPct val="100000"/>
              </a:lnSpc>
              <a:spcBef>
                <a:spcPts val="0"/>
              </a:spcBef>
              <a:spcAft>
                <a:spcPts val="0"/>
              </a:spcAft>
              <a:buClr>
                <a:schemeClr val="accent1"/>
              </a:buClr>
              <a:buSzPct val="100000"/>
              <a:buNone/>
              <a:defRPr sz="2100" b="1">
                <a:solidFill>
                  <a:schemeClr val="accent1"/>
                </a:solidFill>
              </a:defRPr>
            </a:lvl2pPr>
            <a:lvl3pPr lvl="2" algn="ctr">
              <a:lnSpc>
                <a:spcPct val="100000"/>
              </a:lnSpc>
              <a:spcBef>
                <a:spcPts val="0"/>
              </a:spcBef>
              <a:spcAft>
                <a:spcPts val="0"/>
              </a:spcAft>
              <a:buClr>
                <a:schemeClr val="accent1"/>
              </a:buClr>
              <a:buSzPct val="100000"/>
              <a:buNone/>
              <a:defRPr sz="2100" b="1">
                <a:solidFill>
                  <a:schemeClr val="accent1"/>
                </a:solidFill>
              </a:defRPr>
            </a:lvl3pPr>
            <a:lvl4pPr lvl="3" algn="ctr">
              <a:lnSpc>
                <a:spcPct val="100000"/>
              </a:lnSpc>
              <a:spcBef>
                <a:spcPts val="0"/>
              </a:spcBef>
              <a:spcAft>
                <a:spcPts val="0"/>
              </a:spcAft>
              <a:buClr>
                <a:schemeClr val="accent1"/>
              </a:buClr>
              <a:buSzPct val="100000"/>
              <a:buNone/>
              <a:defRPr sz="2100" b="1">
                <a:solidFill>
                  <a:schemeClr val="accent1"/>
                </a:solidFill>
              </a:defRPr>
            </a:lvl4pPr>
            <a:lvl5pPr lvl="4" algn="ctr">
              <a:lnSpc>
                <a:spcPct val="100000"/>
              </a:lnSpc>
              <a:spcBef>
                <a:spcPts val="0"/>
              </a:spcBef>
              <a:spcAft>
                <a:spcPts val="0"/>
              </a:spcAft>
              <a:buClr>
                <a:schemeClr val="accent1"/>
              </a:buClr>
              <a:buSzPct val="100000"/>
              <a:buNone/>
              <a:defRPr sz="2100" b="1">
                <a:solidFill>
                  <a:schemeClr val="accent1"/>
                </a:solidFill>
              </a:defRPr>
            </a:lvl5pPr>
            <a:lvl6pPr lvl="5" algn="ctr">
              <a:lnSpc>
                <a:spcPct val="100000"/>
              </a:lnSpc>
              <a:spcBef>
                <a:spcPts val="0"/>
              </a:spcBef>
              <a:spcAft>
                <a:spcPts val="0"/>
              </a:spcAft>
              <a:buClr>
                <a:schemeClr val="accent1"/>
              </a:buClr>
              <a:buSzPct val="100000"/>
              <a:buNone/>
              <a:defRPr sz="2100" b="1">
                <a:solidFill>
                  <a:schemeClr val="accent1"/>
                </a:solidFill>
              </a:defRPr>
            </a:lvl6pPr>
            <a:lvl7pPr lvl="6" algn="ctr">
              <a:lnSpc>
                <a:spcPct val="100000"/>
              </a:lnSpc>
              <a:spcBef>
                <a:spcPts val="0"/>
              </a:spcBef>
              <a:spcAft>
                <a:spcPts val="0"/>
              </a:spcAft>
              <a:buClr>
                <a:schemeClr val="accent1"/>
              </a:buClr>
              <a:buSzPct val="100000"/>
              <a:buNone/>
              <a:defRPr sz="2100" b="1">
                <a:solidFill>
                  <a:schemeClr val="accent1"/>
                </a:solidFill>
              </a:defRPr>
            </a:lvl7pPr>
            <a:lvl8pPr lvl="7" algn="ctr">
              <a:lnSpc>
                <a:spcPct val="100000"/>
              </a:lnSpc>
              <a:spcBef>
                <a:spcPts val="0"/>
              </a:spcBef>
              <a:spcAft>
                <a:spcPts val="0"/>
              </a:spcAft>
              <a:buClr>
                <a:schemeClr val="accent1"/>
              </a:buClr>
              <a:buSzPct val="100000"/>
              <a:buNone/>
              <a:defRPr sz="2100" b="1">
                <a:solidFill>
                  <a:schemeClr val="accent1"/>
                </a:solidFill>
              </a:defRPr>
            </a:lvl8pPr>
            <a:lvl9pPr lvl="8" algn="ctr">
              <a:lnSpc>
                <a:spcPct val="100000"/>
              </a:lnSpc>
              <a:spcBef>
                <a:spcPts val="0"/>
              </a:spcBef>
              <a:spcAft>
                <a:spcPts val="0"/>
              </a:spcAft>
              <a:buClr>
                <a:schemeClr val="accent1"/>
              </a:buClr>
              <a:buSzPct val="100000"/>
              <a:buNone/>
              <a:defRPr sz="2100" b="1">
                <a:solidFill>
                  <a:schemeClr val="accent1"/>
                </a:solidFill>
              </a:defRPr>
            </a:lvl9pPr>
          </a:lstStyle>
          <a:p>
            <a:endParaRPr/>
          </a:p>
        </p:txBody>
      </p:sp>
      <p:sp>
        <p:nvSpPr>
          <p:cNvPr id="13" name="Shape 13"/>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Big number">
    <p:spTree>
      <p:nvGrpSpPr>
        <p:cNvPr id="1" name="Shape 46"/>
        <p:cNvGrpSpPr/>
        <p:nvPr/>
      </p:nvGrpSpPr>
      <p:grpSpPr>
        <a:xfrm>
          <a:off x="0" y="0"/>
          <a:ext cx="0" cy="0"/>
          <a:chOff x="0" y="0"/>
          <a:chExt cx="0" cy="0"/>
        </a:xfrm>
      </p:grpSpPr>
      <p:sp>
        <p:nvSpPr>
          <p:cNvPr id="47" name="Shape 47"/>
          <p:cNvSpPr txBox="1">
            <a:spLocks noGrp="1"/>
          </p:cNvSpPr>
          <p:nvPr>
            <p:ph type="title"/>
          </p:nvPr>
        </p:nvSpPr>
        <p:spPr>
          <a:xfrm>
            <a:off x="311700" y="1240275"/>
            <a:ext cx="8520600" cy="1981800"/>
          </a:xfrm>
          <a:prstGeom prst="rect">
            <a:avLst/>
          </a:prstGeom>
        </p:spPr>
        <p:txBody>
          <a:bodyPr lIns="91425" tIns="91425" rIns="91425" bIns="91425" anchor="b" anchorCtr="0"/>
          <a:lstStyle>
            <a:lvl1pPr lvl="0" algn="ctr">
              <a:spcBef>
                <a:spcPts val="0"/>
              </a:spcBef>
              <a:buClr>
                <a:schemeClr val="lt1"/>
              </a:buClr>
              <a:buSzPct val="100000"/>
              <a:defRPr sz="12000">
                <a:solidFill>
                  <a:schemeClr val="lt1"/>
                </a:solidFill>
              </a:defRPr>
            </a:lvl1pPr>
            <a:lvl2pPr lvl="1" algn="ctr">
              <a:spcBef>
                <a:spcPts val="0"/>
              </a:spcBef>
              <a:buClr>
                <a:schemeClr val="lt1"/>
              </a:buClr>
              <a:buSzPct val="100000"/>
              <a:defRPr sz="12000">
                <a:solidFill>
                  <a:schemeClr val="lt1"/>
                </a:solidFill>
              </a:defRPr>
            </a:lvl2pPr>
            <a:lvl3pPr lvl="2" algn="ctr">
              <a:spcBef>
                <a:spcPts val="0"/>
              </a:spcBef>
              <a:buClr>
                <a:schemeClr val="lt1"/>
              </a:buClr>
              <a:buSzPct val="100000"/>
              <a:defRPr sz="12000">
                <a:solidFill>
                  <a:schemeClr val="lt1"/>
                </a:solidFill>
              </a:defRPr>
            </a:lvl3pPr>
            <a:lvl4pPr lvl="3" algn="ctr">
              <a:spcBef>
                <a:spcPts val="0"/>
              </a:spcBef>
              <a:buClr>
                <a:schemeClr val="lt1"/>
              </a:buClr>
              <a:buSzPct val="100000"/>
              <a:defRPr sz="12000">
                <a:solidFill>
                  <a:schemeClr val="lt1"/>
                </a:solidFill>
              </a:defRPr>
            </a:lvl4pPr>
            <a:lvl5pPr lvl="4" algn="ctr">
              <a:spcBef>
                <a:spcPts val="0"/>
              </a:spcBef>
              <a:buClr>
                <a:schemeClr val="lt1"/>
              </a:buClr>
              <a:buSzPct val="100000"/>
              <a:defRPr sz="12000">
                <a:solidFill>
                  <a:schemeClr val="lt1"/>
                </a:solidFill>
              </a:defRPr>
            </a:lvl5pPr>
            <a:lvl6pPr lvl="5" algn="ctr">
              <a:spcBef>
                <a:spcPts val="0"/>
              </a:spcBef>
              <a:buClr>
                <a:schemeClr val="lt1"/>
              </a:buClr>
              <a:buSzPct val="100000"/>
              <a:defRPr sz="12000">
                <a:solidFill>
                  <a:schemeClr val="lt1"/>
                </a:solidFill>
              </a:defRPr>
            </a:lvl6pPr>
            <a:lvl7pPr lvl="6" algn="ctr">
              <a:spcBef>
                <a:spcPts val="0"/>
              </a:spcBef>
              <a:buClr>
                <a:schemeClr val="lt1"/>
              </a:buClr>
              <a:buSzPct val="100000"/>
              <a:defRPr sz="12000">
                <a:solidFill>
                  <a:schemeClr val="lt1"/>
                </a:solidFill>
              </a:defRPr>
            </a:lvl7pPr>
            <a:lvl8pPr lvl="7" algn="ctr">
              <a:spcBef>
                <a:spcPts val="0"/>
              </a:spcBef>
              <a:buClr>
                <a:schemeClr val="lt1"/>
              </a:buClr>
              <a:buSzPct val="100000"/>
              <a:defRPr sz="12000">
                <a:solidFill>
                  <a:schemeClr val="lt1"/>
                </a:solidFill>
              </a:defRPr>
            </a:lvl8pPr>
            <a:lvl9pPr lvl="8" algn="ctr">
              <a:spcBef>
                <a:spcPts val="0"/>
              </a:spcBef>
              <a:buClr>
                <a:schemeClr val="lt1"/>
              </a:buClr>
              <a:buSzPct val="100000"/>
              <a:defRPr sz="12000">
                <a:solidFill>
                  <a:schemeClr val="lt1"/>
                </a:solidFill>
              </a:defRPr>
            </a:lvl9pPr>
          </a:lstStyle>
          <a:p>
            <a:endParaRPr/>
          </a:p>
        </p:txBody>
      </p:sp>
      <p:sp>
        <p:nvSpPr>
          <p:cNvPr id="48" name="Shape 48"/>
          <p:cNvSpPr txBox="1">
            <a:spLocks noGrp="1"/>
          </p:cNvSpPr>
          <p:nvPr>
            <p:ph type="body" idx="1"/>
          </p:nvPr>
        </p:nvSpPr>
        <p:spPr>
          <a:xfrm>
            <a:off x="311700" y="3304625"/>
            <a:ext cx="8520600" cy="1300800"/>
          </a:xfrm>
          <a:prstGeom prst="rect">
            <a:avLst/>
          </a:prstGeom>
        </p:spPr>
        <p:txBody>
          <a:bodyPr lIns="91425" tIns="91425" rIns="91425" bIns="91425" anchor="t" anchorCtr="0"/>
          <a:lstStyle>
            <a:lvl1pPr lvl="0" algn="ctr">
              <a:spcBef>
                <a:spcPts val="0"/>
              </a:spcBef>
              <a:buClr>
                <a:schemeClr val="accent1"/>
              </a:buClr>
              <a:defRPr>
                <a:solidFill>
                  <a:schemeClr val="accent1"/>
                </a:solidFill>
              </a:defRPr>
            </a:lvl1pPr>
            <a:lvl2pPr lvl="1" algn="ctr">
              <a:spcBef>
                <a:spcPts val="0"/>
              </a:spcBef>
              <a:buClr>
                <a:schemeClr val="accent1"/>
              </a:buClr>
              <a:defRPr>
                <a:solidFill>
                  <a:schemeClr val="accent1"/>
                </a:solidFill>
              </a:defRPr>
            </a:lvl2pPr>
            <a:lvl3pPr lvl="2" algn="ctr">
              <a:spcBef>
                <a:spcPts val="0"/>
              </a:spcBef>
              <a:buClr>
                <a:schemeClr val="accent1"/>
              </a:buClr>
              <a:defRPr>
                <a:solidFill>
                  <a:schemeClr val="accent1"/>
                </a:solidFill>
              </a:defRPr>
            </a:lvl3pPr>
            <a:lvl4pPr lvl="3" algn="ctr">
              <a:spcBef>
                <a:spcPts val="0"/>
              </a:spcBef>
              <a:buClr>
                <a:schemeClr val="accent1"/>
              </a:buClr>
              <a:defRPr>
                <a:solidFill>
                  <a:schemeClr val="accent1"/>
                </a:solidFill>
              </a:defRPr>
            </a:lvl4pPr>
            <a:lvl5pPr lvl="4" algn="ctr">
              <a:spcBef>
                <a:spcPts val="0"/>
              </a:spcBef>
              <a:buClr>
                <a:schemeClr val="accent1"/>
              </a:buClr>
              <a:defRPr>
                <a:solidFill>
                  <a:schemeClr val="accent1"/>
                </a:solidFill>
              </a:defRPr>
            </a:lvl5pPr>
            <a:lvl6pPr lvl="5" algn="ctr">
              <a:spcBef>
                <a:spcPts val="0"/>
              </a:spcBef>
              <a:buClr>
                <a:schemeClr val="accent1"/>
              </a:buClr>
              <a:defRPr>
                <a:solidFill>
                  <a:schemeClr val="accent1"/>
                </a:solidFill>
              </a:defRPr>
            </a:lvl6pPr>
            <a:lvl7pPr lvl="6" algn="ctr">
              <a:spcBef>
                <a:spcPts val="0"/>
              </a:spcBef>
              <a:buClr>
                <a:schemeClr val="accent1"/>
              </a:buClr>
              <a:defRPr>
                <a:solidFill>
                  <a:schemeClr val="accent1"/>
                </a:solidFill>
              </a:defRPr>
            </a:lvl7pPr>
            <a:lvl8pPr lvl="7" algn="ctr">
              <a:spcBef>
                <a:spcPts val="0"/>
              </a:spcBef>
              <a:buClr>
                <a:schemeClr val="accent1"/>
              </a:buClr>
              <a:defRPr>
                <a:solidFill>
                  <a:schemeClr val="accent1"/>
                </a:solidFill>
              </a:defRPr>
            </a:lvl8pPr>
            <a:lvl9pPr lvl="8" algn="ctr">
              <a:spcBef>
                <a:spcPts val="0"/>
              </a:spcBef>
              <a:buClr>
                <a:schemeClr val="accent1"/>
              </a:buClr>
              <a:defRPr>
                <a:solidFill>
                  <a:schemeClr val="accent1"/>
                </a:solidFill>
              </a:defRPr>
            </a:lvl9pPr>
          </a:lstStyle>
          <a:p>
            <a:endParaRPr/>
          </a:p>
        </p:txBody>
      </p:sp>
      <p:sp>
        <p:nvSpPr>
          <p:cNvPr id="49" name="Shape 49"/>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50"/>
        <p:cNvGrpSpPr/>
        <p:nvPr/>
      </p:nvGrpSpPr>
      <p:grpSpPr>
        <a:xfrm>
          <a:off x="0" y="0"/>
          <a:ext cx="0" cy="0"/>
          <a:chOff x="0" y="0"/>
          <a:chExt cx="0" cy="0"/>
        </a:xfrm>
      </p:grpSpPr>
      <p:sp>
        <p:nvSpPr>
          <p:cNvPr id="51" name="Shape 51"/>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cSld name="Section header">
    <p:bg>
      <p:bgPr>
        <a:solidFill>
          <a:schemeClr val="dk1"/>
        </a:solidFill>
        <a:effectLst/>
      </p:bgPr>
    </p:bg>
    <p:spTree>
      <p:nvGrpSpPr>
        <p:cNvPr id="1" name="Shape 14"/>
        <p:cNvGrpSpPr/>
        <p:nvPr/>
      </p:nvGrpSpPr>
      <p:grpSpPr>
        <a:xfrm>
          <a:off x="0" y="0"/>
          <a:ext cx="0" cy="0"/>
          <a:chOff x="0" y="0"/>
          <a:chExt cx="0" cy="0"/>
        </a:xfrm>
      </p:grpSpPr>
      <p:sp>
        <p:nvSpPr>
          <p:cNvPr id="15" name="Shape 15"/>
          <p:cNvSpPr txBox="1">
            <a:spLocks noGrp="1"/>
          </p:cNvSpPr>
          <p:nvPr>
            <p:ph type="title"/>
          </p:nvPr>
        </p:nvSpPr>
        <p:spPr>
          <a:xfrm>
            <a:off x="2802750" y="802500"/>
            <a:ext cx="3538500" cy="3538500"/>
          </a:xfrm>
          <a:prstGeom prst="rect">
            <a:avLst/>
          </a:prstGeom>
          <a:solidFill>
            <a:srgbClr val="FFFFFF"/>
          </a:solidFill>
        </p:spPr>
        <p:txBody>
          <a:bodyPr lIns="91425" tIns="91425" rIns="91425" bIns="91425" anchor="ctr" anchorCtr="0"/>
          <a:lstStyle>
            <a:lvl1pPr lvl="0" algn="ctr">
              <a:spcBef>
                <a:spcPts val="0"/>
              </a:spcBef>
              <a:buSzPct val="100000"/>
              <a:defRPr sz="4800"/>
            </a:lvl1pPr>
            <a:lvl2pPr lvl="1" algn="ctr">
              <a:spcBef>
                <a:spcPts val="0"/>
              </a:spcBef>
              <a:buSzPct val="100000"/>
              <a:defRPr sz="4800"/>
            </a:lvl2pPr>
            <a:lvl3pPr lvl="2" algn="ctr">
              <a:spcBef>
                <a:spcPts val="0"/>
              </a:spcBef>
              <a:buSzPct val="100000"/>
              <a:defRPr sz="4800"/>
            </a:lvl3pPr>
            <a:lvl4pPr lvl="3" algn="ctr">
              <a:spcBef>
                <a:spcPts val="0"/>
              </a:spcBef>
              <a:buSzPct val="100000"/>
              <a:defRPr sz="4800"/>
            </a:lvl4pPr>
            <a:lvl5pPr lvl="4" algn="ctr">
              <a:spcBef>
                <a:spcPts val="0"/>
              </a:spcBef>
              <a:buSzPct val="100000"/>
              <a:defRPr sz="4800"/>
            </a:lvl5pPr>
            <a:lvl6pPr lvl="5" algn="ctr">
              <a:spcBef>
                <a:spcPts val="0"/>
              </a:spcBef>
              <a:buSzPct val="100000"/>
              <a:defRPr sz="4800"/>
            </a:lvl6pPr>
            <a:lvl7pPr lvl="6" algn="ctr">
              <a:spcBef>
                <a:spcPts val="0"/>
              </a:spcBef>
              <a:buSzPct val="100000"/>
              <a:defRPr sz="4800"/>
            </a:lvl7pPr>
            <a:lvl8pPr lvl="7" algn="ctr">
              <a:spcBef>
                <a:spcPts val="0"/>
              </a:spcBef>
              <a:buSzPct val="100000"/>
              <a:defRPr sz="4800"/>
            </a:lvl8pPr>
            <a:lvl9pPr lvl="8" algn="ctr">
              <a:spcBef>
                <a:spcPts val="0"/>
              </a:spcBef>
              <a:buSzPct val="100000"/>
              <a:defRPr sz="4800"/>
            </a:lvl9pPr>
          </a:lstStyle>
          <a:p>
            <a:endParaRPr/>
          </a:p>
        </p:txBody>
      </p:sp>
      <p:sp>
        <p:nvSpPr>
          <p:cNvPr id="16" name="Shape 16"/>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7"/>
        <p:cNvGrpSpPr/>
        <p:nvPr/>
      </p:nvGrpSpPr>
      <p:grpSpPr>
        <a:xfrm>
          <a:off x="0" y="0"/>
          <a:ext cx="0" cy="0"/>
          <a:chOff x="0" y="0"/>
          <a:chExt cx="0" cy="0"/>
        </a:xfrm>
      </p:grpSpPr>
      <p:sp>
        <p:nvSpPr>
          <p:cNvPr id="18" name="Shape 18"/>
          <p:cNvSpPr txBox="1">
            <a:spLocks noGrp="1"/>
          </p:cNvSpPr>
          <p:nvPr>
            <p:ph type="title"/>
          </p:nvPr>
        </p:nvSpPr>
        <p:spPr>
          <a:xfrm>
            <a:off x="311700" y="292850"/>
            <a:ext cx="8520600" cy="8010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9" name="Shape 19"/>
          <p:cNvSpPr txBox="1">
            <a:spLocks noGrp="1"/>
          </p:cNvSpPr>
          <p:nvPr>
            <p:ph type="body" idx="1"/>
          </p:nvPr>
        </p:nvSpPr>
        <p:spPr>
          <a:xfrm>
            <a:off x="311700" y="1228675"/>
            <a:ext cx="8520600" cy="33402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0" name="Shape 20"/>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21"/>
        <p:cNvGrpSpPr/>
        <p:nvPr/>
      </p:nvGrpSpPr>
      <p:grpSpPr>
        <a:xfrm>
          <a:off x="0" y="0"/>
          <a:ext cx="0" cy="0"/>
          <a:chOff x="0" y="0"/>
          <a:chExt cx="0" cy="0"/>
        </a:xfrm>
      </p:grpSpPr>
      <p:sp>
        <p:nvSpPr>
          <p:cNvPr id="22" name="Shape 22"/>
          <p:cNvSpPr txBox="1">
            <a:spLocks noGrp="1"/>
          </p:cNvSpPr>
          <p:nvPr>
            <p:ph type="title"/>
          </p:nvPr>
        </p:nvSpPr>
        <p:spPr>
          <a:xfrm>
            <a:off x="311700" y="292850"/>
            <a:ext cx="8520600" cy="8010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3" name="Shape 23"/>
          <p:cNvSpPr txBox="1">
            <a:spLocks noGrp="1"/>
          </p:cNvSpPr>
          <p:nvPr>
            <p:ph type="body" idx="1"/>
          </p:nvPr>
        </p:nvSpPr>
        <p:spPr>
          <a:xfrm>
            <a:off x="311700" y="1228675"/>
            <a:ext cx="3999900" cy="33402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4" name="Shape 24"/>
          <p:cNvSpPr txBox="1">
            <a:spLocks noGrp="1"/>
          </p:cNvSpPr>
          <p:nvPr>
            <p:ph type="body" idx="2"/>
          </p:nvPr>
        </p:nvSpPr>
        <p:spPr>
          <a:xfrm>
            <a:off x="4832400" y="1228675"/>
            <a:ext cx="3999900" cy="33402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5" name="Shape 25"/>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6"/>
        <p:cNvGrpSpPr/>
        <p:nvPr/>
      </p:nvGrpSpPr>
      <p:grpSpPr>
        <a:xfrm>
          <a:off x="0" y="0"/>
          <a:ext cx="0" cy="0"/>
          <a:chOff x="0" y="0"/>
          <a:chExt cx="0" cy="0"/>
        </a:xfrm>
      </p:grpSpPr>
      <p:sp>
        <p:nvSpPr>
          <p:cNvPr id="27" name="Shape 27"/>
          <p:cNvSpPr txBox="1">
            <a:spLocks noGrp="1"/>
          </p:cNvSpPr>
          <p:nvPr>
            <p:ph type="title"/>
          </p:nvPr>
        </p:nvSpPr>
        <p:spPr>
          <a:xfrm>
            <a:off x="304800" y="309350"/>
            <a:ext cx="8537700" cy="748200"/>
          </a:xfrm>
          <a:prstGeom prst="rect">
            <a:avLst/>
          </a:prstGeom>
        </p:spPr>
        <p:txBody>
          <a:bodyPr lIns="91425" tIns="91425" rIns="91425" bIns="91425" anchor="t" anchorCtr="0"/>
          <a:lstStyle>
            <a:lvl1pPr lvl="0">
              <a:spcBef>
                <a:spcPts val="0"/>
              </a:spcBef>
              <a:buSzPct val="100000"/>
              <a:defRPr sz="4000"/>
            </a:lvl1pPr>
            <a:lvl2pPr lvl="1">
              <a:spcBef>
                <a:spcPts val="0"/>
              </a:spcBef>
              <a:buSzPct val="100000"/>
              <a:defRPr sz="4000"/>
            </a:lvl2pPr>
            <a:lvl3pPr lvl="2">
              <a:spcBef>
                <a:spcPts val="0"/>
              </a:spcBef>
              <a:buSzPct val="100000"/>
              <a:defRPr sz="4000"/>
            </a:lvl3pPr>
            <a:lvl4pPr lvl="3">
              <a:spcBef>
                <a:spcPts val="0"/>
              </a:spcBef>
              <a:buSzPct val="100000"/>
              <a:defRPr sz="4000"/>
            </a:lvl4pPr>
            <a:lvl5pPr lvl="4">
              <a:spcBef>
                <a:spcPts val="0"/>
              </a:spcBef>
              <a:buSzPct val="100000"/>
              <a:defRPr sz="4000"/>
            </a:lvl5pPr>
            <a:lvl6pPr lvl="5">
              <a:spcBef>
                <a:spcPts val="0"/>
              </a:spcBef>
              <a:buSzPct val="100000"/>
              <a:defRPr sz="4000"/>
            </a:lvl6pPr>
            <a:lvl7pPr lvl="6">
              <a:spcBef>
                <a:spcPts val="0"/>
              </a:spcBef>
              <a:buSzPct val="100000"/>
              <a:defRPr sz="4000"/>
            </a:lvl7pPr>
            <a:lvl8pPr lvl="7">
              <a:spcBef>
                <a:spcPts val="0"/>
              </a:spcBef>
              <a:buSzPct val="100000"/>
              <a:defRPr sz="4000"/>
            </a:lvl8pPr>
            <a:lvl9pPr lvl="8">
              <a:spcBef>
                <a:spcPts val="0"/>
              </a:spcBef>
              <a:buSzPct val="100000"/>
              <a:defRPr sz="4000"/>
            </a:lvl9pPr>
          </a:lstStyle>
          <a:p>
            <a:endParaRPr/>
          </a:p>
        </p:txBody>
      </p:sp>
      <p:sp>
        <p:nvSpPr>
          <p:cNvPr id="28" name="Shape 28"/>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29"/>
        <p:cNvGrpSpPr/>
        <p:nvPr/>
      </p:nvGrpSpPr>
      <p:grpSpPr>
        <a:xfrm>
          <a:off x="0" y="0"/>
          <a:ext cx="0" cy="0"/>
          <a:chOff x="0" y="0"/>
          <a:chExt cx="0" cy="0"/>
        </a:xfrm>
      </p:grpSpPr>
      <p:sp>
        <p:nvSpPr>
          <p:cNvPr id="30" name="Shape 30"/>
          <p:cNvSpPr txBox="1">
            <a:spLocks noGrp="1"/>
          </p:cNvSpPr>
          <p:nvPr>
            <p:ph type="title"/>
          </p:nvPr>
        </p:nvSpPr>
        <p:spPr>
          <a:xfrm>
            <a:off x="311700" y="555600"/>
            <a:ext cx="2808000" cy="755700"/>
          </a:xfrm>
          <a:prstGeom prst="rect">
            <a:avLst/>
          </a:prstGeom>
        </p:spPr>
        <p:txBody>
          <a:bodyPr lIns="91425" tIns="91425" rIns="91425" bIns="91425" anchor="b" anchorCtr="0"/>
          <a:lstStyle>
            <a:lvl1pPr lvl="0">
              <a:spcBef>
                <a:spcPts val="0"/>
              </a:spcBef>
              <a:buSzPct val="100000"/>
              <a:defRPr sz="3000"/>
            </a:lvl1pPr>
            <a:lvl2pPr lvl="1">
              <a:spcBef>
                <a:spcPts val="0"/>
              </a:spcBef>
              <a:buSzPct val="100000"/>
              <a:defRPr sz="3000"/>
            </a:lvl2pPr>
            <a:lvl3pPr lvl="2">
              <a:spcBef>
                <a:spcPts val="0"/>
              </a:spcBef>
              <a:buSzPct val="100000"/>
              <a:defRPr sz="3000"/>
            </a:lvl3pPr>
            <a:lvl4pPr lvl="3">
              <a:spcBef>
                <a:spcPts val="0"/>
              </a:spcBef>
              <a:buSzPct val="100000"/>
              <a:defRPr sz="3000"/>
            </a:lvl4pPr>
            <a:lvl5pPr lvl="4">
              <a:spcBef>
                <a:spcPts val="0"/>
              </a:spcBef>
              <a:buSzPct val="100000"/>
              <a:defRPr sz="3000"/>
            </a:lvl5pPr>
            <a:lvl6pPr lvl="5">
              <a:spcBef>
                <a:spcPts val="0"/>
              </a:spcBef>
              <a:buSzPct val="100000"/>
              <a:defRPr sz="3000"/>
            </a:lvl6pPr>
            <a:lvl7pPr lvl="6">
              <a:spcBef>
                <a:spcPts val="0"/>
              </a:spcBef>
              <a:buSzPct val="100000"/>
              <a:defRPr sz="3000"/>
            </a:lvl7pPr>
            <a:lvl8pPr lvl="7">
              <a:spcBef>
                <a:spcPts val="0"/>
              </a:spcBef>
              <a:buSzPct val="100000"/>
              <a:defRPr sz="3000"/>
            </a:lvl8pPr>
            <a:lvl9pPr lvl="8">
              <a:spcBef>
                <a:spcPts val="0"/>
              </a:spcBef>
              <a:buSzPct val="100000"/>
              <a:defRPr sz="3000"/>
            </a:lvl9pPr>
          </a:lstStyle>
          <a:p>
            <a:endParaRPr/>
          </a:p>
        </p:txBody>
      </p:sp>
      <p:sp>
        <p:nvSpPr>
          <p:cNvPr id="31" name="Shape 31"/>
          <p:cNvSpPr txBox="1">
            <a:spLocks noGrp="1"/>
          </p:cNvSpPr>
          <p:nvPr>
            <p:ph type="body" idx="1"/>
          </p:nvPr>
        </p:nvSpPr>
        <p:spPr>
          <a:xfrm>
            <a:off x="311700" y="1389600"/>
            <a:ext cx="2808000" cy="3179400"/>
          </a:xfrm>
          <a:prstGeom prst="rect">
            <a:avLst/>
          </a:prstGeom>
        </p:spPr>
        <p:txBody>
          <a:bodyPr lIns="91425" tIns="91425" rIns="91425" bIns="91425" anchor="t" anchorCtr="0"/>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32" name="Shape 32"/>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Main point">
    <p:bg>
      <p:bgPr>
        <a:solidFill>
          <a:schemeClr val="accent4"/>
        </a:solidFill>
        <a:effectLst/>
      </p:bgPr>
    </p:bg>
    <p:spTree>
      <p:nvGrpSpPr>
        <p:cNvPr id="1" name="Shape 33"/>
        <p:cNvGrpSpPr/>
        <p:nvPr/>
      </p:nvGrpSpPr>
      <p:grpSpPr>
        <a:xfrm>
          <a:off x="0" y="0"/>
          <a:ext cx="0" cy="0"/>
          <a:chOff x="0" y="0"/>
          <a:chExt cx="0" cy="0"/>
        </a:xfrm>
      </p:grpSpPr>
      <p:sp>
        <p:nvSpPr>
          <p:cNvPr id="34" name="Shape 34"/>
          <p:cNvSpPr txBox="1">
            <a:spLocks noGrp="1"/>
          </p:cNvSpPr>
          <p:nvPr>
            <p:ph type="title"/>
          </p:nvPr>
        </p:nvSpPr>
        <p:spPr>
          <a:xfrm>
            <a:off x="490250" y="526350"/>
            <a:ext cx="5618700" cy="4090800"/>
          </a:xfrm>
          <a:prstGeom prst="rect">
            <a:avLst/>
          </a:prstGeom>
        </p:spPr>
        <p:txBody>
          <a:bodyPr lIns="91425" tIns="91425" rIns="91425" bIns="91425" anchor="ctr" anchorCtr="0"/>
          <a:lstStyle>
            <a:lvl1pPr lvl="0">
              <a:spcBef>
                <a:spcPts val="0"/>
              </a:spcBef>
              <a:buClr>
                <a:schemeClr val="lt1"/>
              </a:buClr>
              <a:buSzPct val="100000"/>
              <a:defRPr sz="6000">
                <a:solidFill>
                  <a:schemeClr val="lt1"/>
                </a:solidFill>
              </a:defRPr>
            </a:lvl1pPr>
            <a:lvl2pPr lvl="1">
              <a:spcBef>
                <a:spcPts val="0"/>
              </a:spcBef>
              <a:buClr>
                <a:schemeClr val="lt1"/>
              </a:buClr>
              <a:buSzPct val="100000"/>
              <a:defRPr sz="6000">
                <a:solidFill>
                  <a:schemeClr val="lt1"/>
                </a:solidFill>
              </a:defRPr>
            </a:lvl2pPr>
            <a:lvl3pPr lvl="2">
              <a:spcBef>
                <a:spcPts val="0"/>
              </a:spcBef>
              <a:buClr>
                <a:schemeClr val="lt1"/>
              </a:buClr>
              <a:buSzPct val="100000"/>
              <a:defRPr sz="6000">
                <a:solidFill>
                  <a:schemeClr val="lt1"/>
                </a:solidFill>
              </a:defRPr>
            </a:lvl3pPr>
            <a:lvl4pPr lvl="3">
              <a:spcBef>
                <a:spcPts val="0"/>
              </a:spcBef>
              <a:buClr>
                <a:schemeClr val="lt1"/>
              </a:buClr>
              <a:buSzPct val="100000"/>
              <a:defRPr sz="6000">
                <a:solidFill>
                  <a:schemeClr val="lt1"/>
                </a:solidFill>
              </a:defRPr>
            </a:lvl4pPr>
            <a:lvl5pPr lvl="4">
              <a:spcBef>
                <a:spcPts val="0"/>
              </a:spcBef>
              <a:buClr>
                <a:schemeClr val="lt1"/>
              </a:buClr>
              <a:buSzPct val="100000"/>
              <a:defRPr sz="6000">
                <a:solidFill>
                  <a:schemeClr val="lt1"/>
                </a:solidFill>
              </a:defRPr>
            </a:lvl5pPr>
            <a:lvl6pPr lvl="5">
              <a:spcBef>
                <a:spcPts val="0"/>
              </a:spcBef>
              <a:buClr>
                <a:schemeClr val="lt1"/>
              </a:buClr>
              <a:buSzPct val="100000"/>
              <a:defRPr sz="6000">
                <a:solidFill>
                  <a:schemeClr val="lt1"/>
                </a:solidFill>
              </a:defRPr>
            </a:lvl6pPr>
            <a:lvl7pPr lvl="6">
              <a:spcBef>
                <a:spcPts val="0"/>
              </a:spcBef>
              <a:buClr>
                <a:schemeClr val="lt1"/>
              </a:buClr>
              <a:buSzPct val="100000"/>
              <a:defRPr sz="6000">
                <a:solidFill>
                  <a:schemeClr val="lt1"/>
                </a:solidFill>
              </a:defRPr>
            </a:lvl7pPr>
            <a:lvl8pPr lvl="7">
              <a:spcBef>
                <a:spcPts val="0"/>
              </a:spcBef>
              <a:buClr>
                <a:schemeClr val="lt1"/>
              </a:buClr>
              <a:buSzPct val="100000"/>
              <a:defRPr sz="6000">
                <a:solidFill>
                  <a:schemeClr val="lt1"/>
                </a:solidFill>
              </a:defRPr>
            </a:lvl8pPr>
            <a:lvl9pPr lvl="8">
              <a:spcBef>
                <a:spcPts val="0"/>
              </a:spcBef>
              <a:buClr>
                <a:schemeClr val="lt1"/>
              </a:buClr>
              <a:buSzPct val="100000"/>
              <a:defRPr sz="6000">
                <a:solidFill>
                  <a:schemeClr val="lt1"/>
                </a:solidFill>
              </a:defRPr>
            </a:lvl9pPr>
          </a:lstStyle>
          <a:p>
            <a:endParaRPr/>
          </a:p>
        </p:txBody>
      </p:sp>
      <p:sp>
        <p:nvSpPr>
          <p:cNvPr id="35" name="Shape 35"/>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solidFill>
                  <a:schemeClr val="lt1"/>
                </a:solidFill>
              </a:rPr>
              <a:t>‹#›</a:t>
            </a:fld>
            <a:endParaRPr lang="en">
              <a:solidFill>
                <a:schemeClr val="lt1"/>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36"/>
        <p:cNvGrpSpPr/>
        <p:nvPr/>
      </p:nvGrpSpPr>
      <p:grpSpPr>
        <a:xfrm>
          <a:off x="0" y="0"/>
          <a:ext cx="0" cy="0"/>
          <a:chOff x="0" y="0"/>
          <a:chExt cx="0" cy="0"/>
        </a:xfrm>
      </p:grpSpPr>
      <p:sp>
        <p:nvSpPr>
          <p:cNvPr id="37" name="Shape 37"/>
          <p:cNvSpPr/>
          <p:nvPr/>
        </p:nvSpPr>
        <p:spPr>
          <a:xfrm>
            <a:off x="4572000" y="-25"/>
            <a:ext cx="4572000" cy="5143500"/>
          </a:xfrm>
          <a:prstGeom prst="rect">
            <a:avLst/>
          </a:prstGeom>
          <a:solidFill>
            <a:schemeClr val="dk1"/>
          </a:solidFill>
          <a:ln>
            <a:noFill/>
          </a:ln>
        </p:spPr>
        <p:txBody>
          <a:bodyPr lIns="91425" tIns="91425" rIns="91425" bIns="91425" anchor="ctr" anchorCtr="0">
            <a:noAutofit/>
          </a:bodyPr>
          <a:lstStyle/>
          <a:p>
            <a:pPr lvl="0">
              <a:spcBef>
                <a:spcPts val="0"/>
              </a:spcBef>
              <a:buNone/>
            </a:pPr>
            <a:endParaRPr/>
          </a:p>
        </p:txBody>
      </p:sp>
      <p:cxnSp>
        <p:nvCxnSpPr>
          <p:cNvPr id="38" name="Shape 38"/>
          <p:cNvCxnSpPr/>
          <p:nvPr/>
        </p:nvCxnSpPr>
        <p:spPr>
          <a:xfrm>
            <a:off x="5029675" y="4495500"/>
            <a:ext cx="468300" cy="0"/>
          </a:xfrm>
          <a:prstGeom prst="straightConnector1">
            <a:avLst/>
          </a:prstGeom>
          <a:noFill/>
          <a:ln w="28575" cap="flat" cmpd="sng">
            <a:solidFill>
              <a:schemeClr val="lt1"/>
            </a:solidFill>
            <a:prstDash val="solid"/>
            <a:round/>
            <a:headEnd type="none" w="med" len="med"/>
            <a:tailEnd type="none" w="med" len="med"/>
          </a:ln>
        </p:spPr>
      </p:cxnSp>
      <p:sp>
        <p:nvSpPr>
          <p:cNvPr id="39" name="Shape 39"/>
          <p:cNvSpPr txBox="1">
            <a:spLocks noGrp="1"/>
          </p:cNvSpPr>
          <p:nvPr>
            <p:ph type="title"/>
          </p:nvPr>
        </p:nvSpPr>
        <p:spPr>
          <a:xfrm>
            <a:off x="265500" y="1081400"/>
            <a:ext cx="4045200" cy="1710300"/>
          </a:xfrm>
          <a:prstGeom prst="rect">
            <a:avLst/>
          </a:prstGeom>
        </p:spPr>
        <p:txBody>
          <a:bodyPr lIns="91425" tIns="91425" rIns="91425" bIns="91425" anchor="b" anchorCtr="0"/>
          <a:lstStyle>
            <a:lvl1pPr lvl="0" algn="ctr">
              <a:spcBef>
                <a:spcPts val="0"/>
              </a:spcBef>
              <a:buSzPct val="100000"/>
              <a:defRPr sz="5400"/>
            </a:lvl1pPr>
            <a:lvl2pPr lvl="1" algn="ctr">
              <a:spcBef>
                <a:spcPts val="0"/>
              </a:spcBef>
              <a:buSzPct val="100000"/>
              <a:defRPr sz="5400"/>
            </a:lvl2pPr>
            <a:lvl3pPr lvl="2" algn="ctr">
              <a:spcBef>
                <a:spcPts val="0"/>
              </a:spcBef>
              <a:buSzPct val="100000"/>
              <a:defRPr sz="5400"/>
            </a:lvl3pPr>
            <a:lvl4pPr lvl="3" algn="ctr">
              <a:spcBef>
                <a:spcPts val="0"/>
              </a:spcBef>
              <a:buSzPct val="100000"/>
              <a:defRPr sz="5400"/>
            </a:lvl4pPr>
            <a:lvl5pPr lvl="4" algn="ctr">
              <a:spcBef>
                <a:spcPts val="0"/>
              </a:spcBef>
              <a:buSzPct val="100000"/>
              <a:defRPr sz="5400"/>
            </a:lvl5pPr>
            <a:lvl6pPr lvl="5" algn="ctr">
              <a:spcBef>
                <a:spcPts val="0"/>
              </a:spcBef>
              <a:buSzPct val="100000"/>
              <a:defRPr sz="5400"/>
            </a:lvl6pPr>
            <a:lvl7pPr lvl="6" algn="ctr">
              <a:spcBef>
                <a:spcPts val="0"/>
              </a:spcBef>
              <a:buSzPct val="100000"/>
              <a:defRPr sz="5400"/>
            </a:lvl7pPr>
            <a:lvl8pPr lvl="7" algn="ctr">
              <a:spcBef>
                <a:spcPts val="0"/>
              </a:spcBef>
              <a:buSzPct val="100000"/>
              <a:defRPr sz="5400"/>
            </a:lvl8pPr>
            <a:lvl9pPr lvl="8" algn="ctr">
              <a:spcBef>
                <a:spcPts val="0"/>
              </a:spcBef>
              <a:buSzPct val="100000"/>
              <a:defRPr sz="5400"/>
            </a:lvl9pPr>
          </a:lstStyle>
          <a:p>
            <a:endParaRPr/>
          </a:p>
        </p:txBody>
      </p:sp>
      <p:sp>
        <p:nvSpPr>
          <p:cNvPr id="40" name="Shape 40"/>
          <p:cNvSpPr txBox="1">
            <a:spLocks noGrp="1"/>
          </p:cNvSpPr>
          <p:nvPr>
            <p:ph type="subTitle" idx="1"/>
          </p:nvPr>
        </p:nvSpPr>
        <p:spPr>
          <a:xfrm>
            <a:off x="265500" y="2845222"/>
            <a:ext cx="4045200" cy="1345500"/>
          </a:xfrm>
          <a:prstGeom prst="rect">
            <a:avLst/>
          </a:prstGeom>
        </p:spPr>
        <p:txBody>
          <a:bodyPr lIns="91425" tIns="91425" rIns="91425" bIns="91425" anchor="t" anchorCtr="0"/>
          <a:lstStyle>
            <a:lvl1pPr lvl="0" algn="ctr">
              <a:lnSpc>
                <a:spcPct val="100000"/>
              </a:lnSpc>
              <a:spcBef>
                <a:spcPts val="0"/>
              </a:spcBef>
              <a:spcAft>
                <a:spcPts val="0"/>
              </a:spcAft>
              <a:buNone/>
              <a:defRPr/>
            </a:lvl1pPr>
            <a:lvl2pPr lvl="1" algn="ctr">
              <a:lnSpc>
                <a:spcPct val="100000"/>
              </a:lnSpc>
              <a:spcBef>
                <a:spcPts val="0"/>
              </a:spcBef>
              <a:spcAft>
                <a:spcPts val="0"/>
              </a:spcAft>
              <a:buSzPct val="100000"/>
              <a:buNone/>
              <a:defRPr sz="1800"/>
            </a:lvl2pPr>
            <a:lvl3pPr lvl="2" algn="ctr">
              <a:lnSpc>
                <a:spcPct val="100000"/>
              </a:lnSpc>
              <a:spcBef>
                <a:spcPts val="0"/>
              </a:spcBef>
              <a:spcAft>
                <a:spcPts val="0"/>
              </a:spcAft>
              <a:buSzPct val="100000"/>
              <a:buNone/>
              <a:defRPr sz="1800"/>
            </a:lvl3pPr>
            <a:lvl4pPr lvl="3" algn="ctr">
              <a:lnSpc>
                <a:spcPct val="100000"/>
              </a:lnSpc>
              <a:spcBef>
                <a:spcPts val="0"/>
              </a:spcBef>
              <a:spcAft>
                <a:spcPts val="0"/>
              </a:spcAft>
              <a:buSzPct val="100000"/>
              <a:buNone/>
              <a:defRPr sz="1800"/>
            </a:lvl4pPr>
            <a:lvl5pPr lvl="4" algn="ctr">
              <a:lnSpc>
                <a:spcPct val="100000"/>
              </a:lnSpc>
              <a:spcBef>
                <a:spcPts val="0"/>
              </a:spcBef>
              <a:spcAft>
                <a:spcPts val="0"/>
              </a:spcAft>
              <a:buSzPct val="100000"/>
              <a:buNone/>
              <a:defRPr sz="1800"/>
            </a:lvl5pPr>
            <a:lvl6pPr lvl="5" algn="ctr">
              <a:lnSpc>
                <a:spcPct val="100000"/>
              </a:lnSpc>
              <a:spcBef>
                <a:spcPts val="0"/>
              </a:spcBef>
              <a:spcAft>
                <a:spcPts val="0"/>
              </a:spcAft>
              <a:buSzPct val="100000"/>
              <a:buNone/>
              <a:defRPr sz="1800"/>
            </a:lvl6pPr>
            <a:lvl7pPr lvl="6" algn="ctr">
              <a:lnSpc>
                <a:spcPct val="100000"/>
              </a:lnSpc>
              <a:spcBef>
                <a:spcPts val="0"/>
              </a:spcBef>
              <a:spcAft>
                <a:spcPts val="0"/>
              </a:spcAft>
              <a:buSzPct val="100000"/>
              <a:buNone/>
              <a:defRPr sz="1800"/>
            </a:lvl7pPr>
            <a:lvl8pPr lvl="7" algn="ctr">
              <a:lnSpc>
                <a:spcPct val="100000"/>
              </a:lnSpc>
              <a:spcBef>
                <a:spcPts val="0"/>
              </a:spcBef>
              <a:spcAft>
                <a:spcPts val="0"/>
              </a:spcAft>
              <a:buSzPct val="100000"/>
              <a:buNone/>
              <a:defRPr sz="1800"/>
            </a:lvl8pPr>
            <a:lvl9pPr lvl="8" algn="ctr">
              <a:lnSpc>
                <a:spcPct val="100000"/>
              </a:lnSpc>
              <a:spcBef>
                <a:spcPts val="0"/>
              </a:spcBef>
              <a:spcAft>
                <a:spcPts val="0"/>
              </a:spcAft>
              <a:buSzPct val="100000"/>
              <a:buNone/>
              <a:defRPr sz="1800"/>
            </a:lvl9pPr>
          </a:lstStyle>
          <a:p>
            <a:endParaRPr/>
          </a:p>
        </p:txBody>
      </p:sp>
      <p:sp>
        <p:nvSpPr>
          <p:cNvPr id="41" name="Shape 41"/>
          <p:cNvSpPr txBox="1">
            <a:spLocks noGrp="1"/>
          </p:cNvSpPr>
          <p:nvPr>
            <p:ph type="body" idx="2"/>
          </p:nvPr>
        </p:nvSpPr>
        <p:spPr>
          <a:xfrm>
            <a:off x="4939500" y="724200"/>
            <a:ext cx="3837000" cy="3695100"/>
          </a:xfrm>
          <a:prstGeom prst="rect">
            <a:avLst/>
          </a:prstGeom>
        </p:spPr>
        <p:txBody>
          <a:bodyPr lIns="91425" tIns="91425" rIns="91425" bIns="91425" anchor="ctr" anchorCtr="0"/>
          <a:lstStyle>
            <a:lvl1pPr lvl="0">
              <a:spcBef>
                <a:spcPts val="0"/>
              </a:spcBef>
              <a:buClr>
                <a:schemeClr val="accent1"/>
              </a:buClr>
              <a:defRPr>
                <a:solidFill>
                  <a:schemeClr val="accent1"/>
                </a:solidFill>
              </a:defRPr>
            </a:lvl1pPr>
            <a:lvl2pPr lvl="1">
              <a:spcBef>
                <a:spcPts val="0"/>
              </a:spcBef>
              <a:buClr>
                <a:schemeClr val="accent1"/>
              </a:buClr>
              <a:defRPr>
                <a:solidFill>
                  <a:schemeClr val="accent1"/>
                </a:solidFill>
              </a:defRPr>
            </a:lvl2pPr>
            <a:lvl3pPr lvl="2">
              <a:spcBef>
                <a:spcPts val="0"/>
              </a:spcBef>
              <a:buClr>
                <a:schemeClr val="accent1"/>
              </a:buClr>
              <a:defRPr>
                <a:solidFill>
                  <a:schemeClr val="accent1"/>
                </a:solidFill>
              </a:defRPr>
            </a:lvl3pPr>
            <a:lvl4pPr lvl="3">
              <a:spcBef>
                <a:spcPts val="0"/>
              </a:spcBef>
              <a:buClr>
                <a:schemeClr val="accent1"/>
              </a:buClr>
              <a:defRPr>
                <a:solidFill>
                  <a:schemeClr val="accent1"/>
                </a:solidFill>
              </a:defRPr>
            </a:lvl4pPr>
            <a:lvl5pPr lvl="4">
              <a:spcBef>
                <a:spcPts val="0"/>
              </a:spcBef>
              <a:buClr>
                <a:schemeClr val="accent1"/>
              </a:buClr>
              <a:defRPr>
                <a:solidFill>
                  <a:schemeClr val="accent1"/>
                </a:solidFill>
              </a:defRPr>
            </a:lvl5pPr>
            <a:lvl6pPr lvl="5">
              <a:spcBef>
                <a:spcPts val="0"/>
              </a:spcBef>
              <a:buClr>
                <a:schemeClr val="accent1"/>
              </a:buClr>
              <a:defRPr>
                <a:solidFill>
                  <a:schemeClr val="accent1"/>
                </a:solidFill>
              </a:defRPr>
            </a:lvl6pPr>
            <a:lvl7pPr lvl="6">
              <a:spcBef>
                <a:spcPts val="0"/>
              </a:spcBef>
              <a:buClr>
                <a:schemeClr val="accent1"/>
              </a:buClr>
              <a:defRPr>
                <a:solidFill>
                  <a:schemeClr val="accent1"/>
                </a:solidFill>
              </a:defRPr>
            </a:lvl7pPr>
            <a:lvl8pPr lvl="7">
              <a:spcBef>
                <a:spcPts val="0"/>
              </a:spcBef>
              <a:buClr>
                <a:schemeClr val="accent1"/>
              </a:buClr>
              <a:defRPr>
                <a:solidFill>
                  <a:schemeClr val="accent1"/>
                </a:solidFill>
              </a:defRPr>
            </a:lvl8pPr>
            <a:lvl9pPr lvl="8">
              <a:spcBef>
                <a:spcPts val="0"/>
              </a:spcBef>
              <a:buClr>
                <a:schemeClr val="accent1"/>
              </a:buClr>
              <a:defRPr>
                <a:solidFill>
                  <a:schemeClr val="accent1"/>
                </a:solidFill>
              </a:defRPr>
            </a:lvl9pPr>
          </a:lstStyle>
          <a:p>
            <a:endParaRPr/>
          </a:p>
        </p:txBody>
      </p:sp>
      <p:sp>
        <p:nvSpPr>
          <p:cNvPr id="42" name="Shape 42"/>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Caption">
    <p:spTree>
      <p:nvGrpSpPr>
        <p:cNvPr id="1" name="Shape 43"/>
        <p:cNvGrpSpPr/>
        <p:nvPr/>
      </p:nvGrpSpPr>
      <p:grpSpPr>
        <a:xfrm>
          <a:off x="0" y="0"/>
          <a:ext cx="0" cy="0"/>
          <a:chOff x="0" y="0"/>
          <a:chExt cx="0" cy="0"/>
        </a:xfrm>
      </p:grpSpPr>
      <p:sp>
        <p:nvSpPr>
          <p:cNvPr id="44" name="Shape 44"/>
          <p:cNvSpPr txBox="1">
            <a:spLocks noGrp="1"/>
          </p:cNvSpPr>
          <p:nvPr>
            <p:ph type="body" idx="1"/>
          </p:nvPr>
        </p:nvSpPr>
        <p:spPr>
          <a:xfrm>
            <a:off x="319500" y="4230575"/>
            <a:ext cx="5998800" cy="598800"/>
          </a:xfrm>
          <a:prstGeom prst="rect">
            <a:avLst/>
          </a:prstGeom>
        </p:spPr>
        <p:txBody>
          <a:bodyPr lIns="91425" tIns="91425" rIns="91425" bIns="91425" anchor="ctr" anchorCtr="0"/>
          <a:lstStyle>
            <a:lvl1pPr lvl="0">
              <a:lnSpc>
                <a:spcPct val="100000"/>
              </a:lnSpc>
              <a:spcBef>
                <a:spcPts val="0"/>
              </a:spcBef>
              <a:spcAft>
                <a:spcPts val="0"/>
              </a:spcAft>
              <a:buClr>
                <a:schemeClr val="accent1"/>
              </a:buClr>
              <a:buSzPct val="100000"/>
              <a:buFont typeface="Amatic SC"/>
              <a:buNone/>
              <a:defRPr sz="2400" b="1">
                <a:solidFill>
                  <a:schemeClr val="accent1"/>
                </a:solidFill>
                <a:latin typeface="Amatic SC"/>
                <a:ea typeface="Amatic SC"/>
                <a:cs typeface="Amatic SC"/>
                <a:sym typeface="Amatic SC"/>
              </a:defRPr>
            </a:lvl1pPr>
          </a:lstStyle>
          <a:p>
            <a:endParaRPr/>
          </a:p>
        </p:txBody>
      </p:sp>
      <p:sp>
        <p:nvSpPr>
          <p:cNvPr id="45" name="Shape 45"/>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11700" y="292850"/>
            <a:ext cx="8520600" cy="801000"/>
          </a:xfrm>
          <a:prstGeom prst="rect">
            <a:avLst/>
          </a:prstGeom>
          <a:noFill/>
          <a:ln>
            <a:noFill/>
          </a:ln>
        </p:spPr>
        <p:txBody>
          <a:bodyPr lIns="91425" tIns="91425" rIns="91425" bIns="91425" anchor="t" anchorCtr="0"/>
          <a:lstStyle>
            <a:lvl1pPr lvl="0">
              <a:spcBef>
                <a:spcPts val="0"/>
              </a:spcBef>
              <a:buClr>
                <a:schemeClr val="accent1"/>
              </a:buClr>
              <a:buSzPct val="100000"/>
              <a:buFont typeface="Amatic SC"/>
              <a:buNone/>
              <a:defRPr sz="4200" b="1">
                <a:solidFill>
                  <a:schemeClr val="accent1"/>
                </a:solidFill>
                <a:latin typeface="Amatic SC"/>
                <a:ea typeface="Amatic SC"/>
                <a:cs typeface="Amatic SC"/>
                <a:sym typeface="Amatic SC"/>
              </a:defRPr>
            </a:lvl1pPr>
            <a:lvl2pPr lvl="1">
              <a:spcBef>
                <a:spcPts val="0"/>
              </a:spcBef>
              <a:buClr>
                <a:schemeClr val="accent1"/>
              </a:buClr>
              <a:buSzPct val="100000"/>
              <a:buFont typeface="Amatic SC"/>
              <a:buNone/>
              <a:defRPr sz="4200" b="1">
                <a:solidFill>
                  <a:schemeClr val="accent1"/>
                </a:solidFill>
                <a:latin typeface="Amatic SC"/>
                <a:ea typeface="Amatic SC"/>
                <a:cs typeface="Amatic SC"/>
                <a:sym typeface="Amatic SC"/>
              </a:defRPr>
            </a:lvl2pPr>
            <a:lvl3pPr lvl="2">
              <a:spcBef>
                <a:spcPts val="0"/>
              </a:spcBef>
              <a:buClr>
                <a:schemeClr val="accent1"/>
              </a:buClr>
              <a:buSzPct val="100000"/>
              <a:buFont typeface="Amatic SC"/>
              <a:buNone/>
              <a:defRPr sz="4200" b="1">
                <a:solidFill>
                  <a:schemeClr val="accent1"/>
                </a:solidFill>
                <a:latin typeface="Amatic SC"/>
                <a:ea typeface="Amatic SC"/>
                <a:cs typeface="Amatic SC"/>
                <a:sym typeface="Amatic SC"/>
              </a:defRPr>
            </a:lvl3pPr>
            <a:lvl4pPr lvl="3">
              <a:spcBef>
                <a:spcPts val="0"/>
              </a:spcBef>
              <a:buClr>
                <a:schemeClr val="accent1"/>
              </a:buClr>
              <a:buSzPct val="100000"/>
              <a:buFont typeface="Amatic SC"/>
              <a:buNone/>
              <a:defRPr sz="4200" b="1">
                <a:solidFill>
                  <a:schemeClr val="accent1"/>
                </a:solidFill>
                <a:latin typeface="Amatic SC"/>
                <a:ea typeface="Amatic SC"/>
                <a:cs typeface="Amatic SC"/>
                <a:sym typeface="Amatic SC"/>
              </a:defRPr>
            </a:lvl4pPr>
            <a:lvl5pPr lvl="4">
              <a:spcBef>
                <a:spcPts val="0"/>
              </a:spcBef>
              <a:buClr>
                <a:schemeClr val="accent1"/>
              </a:buClr>
              <a:buSzPct val="100000"/>
              <a:buFont typeface="Amatic SC"/>
              <a:buNone/>
              <a:defRPr sz="4200" b="1">
                <a:solidFill>
                  <a:schemeClr val="accent1"/>
                </a:solidFill>
                <a:latin typeface="Amatic SC"/>
                <a:ea typeface="Amatic SC"/>
                <a:cs typeface="Amatic SC"/>
                <a:sym typeface="Amatic SC"/>
              </a:defRPr>
            </a:lvl5pPr>
            <a:lvl6pPr lvl="5">
              <a:spcBef>
                <a:spcPts val="0"/>
              </a:spcBef>
              <a:buClr>
                <a:schemeClr val="accent1"/>
              </a:buClr>
              <a:buSzPct val="100000"/>
              <a:buFont typeface="Amatic SC"/>
              <a:buNone/>
              <a:defRPr sz="4200" b="1">
                <a:solidFill>
                  <a:schemeClr val="accent1"/>
                </a:solidFill>
                <a:latin typeface="Amatic SC"/>
                <a:ea typeface="Amatic SC"/>
                <a:cs typeface="Amatic SC"/>
                <a:sym typeface="Amatic SC"/>
              </a:defRPr>
            </a:lvl6pPr>
            <a:lvl7pPr lvl="6">
              <a:spcBef>
                <a:spcPts val="0"/>
              </a:spcBef>
              <a:buClr>
                <a:schemeClr val="accent1"/>
              </a:buClr>
              <a:buSzPct val="100000"/>
              <a:buFont typeface="Amatic SC"/>
              <a:buNone/>
              <a:defRPr sz="4200" b="1">
                <a:solidFill>
                  <a:schemeClr val="accent1"/>
                </a:solidFill>
                <a:latin typeface="Amatic SC"/>
                <a:ea typeface="Amatic SC"/>
                <a:cs typeface="Amatic SC"/>
                <a:sym typeface="Amatic SC"/>
              </a:defRPr>
            </a:lvl7pPr>
            <a:lvl8pPr lvl="7">
              <a:spcBef>
                <a:spcPts val="0"/>
              </a:spcBef>
              <a:buClr>
                <a:schemeClr val="accent1"/>
              </a:buClr>
              <a:buSzPct val="100000"/>
              <a:buFont typeface="Amatic SC"/>
              <a:buNone/>
              <a:defRPr sz="4200" b="1">
                <a:solidFill>
                  <a:schemeClr val="accent1"/>
                </a:solidFill>
                <a:latin typeface="Amatic SC"/>
                <a:ea typeface="Amatic SC"/>
                <a:cs typeface="Amatic SC"/>
                <a:sym typeface="Amatic SC"/>
              </a:defRPr>
            </a:lvl8pPr>
            <a:lvl9pPr lvl="8">
              <a:spcBef>
                <a:spcPts val="0"/>
              </a:spcBef>
              <a:buClr>
                <a:schemeClr val="accent1"/>
              </a:buClr>
              <a:buSzPct val="100000"/>
              <a:buFont typeface="Amatic SC"/>
              <a:buNone/>
              <a:defRPr sz="4200" b="1">
                <a:solidFill>
                  <a:schemeClr val="accent1"/>
                </a:solidFill>
                <a:latin typeface="Amatic SC"/>
                <a:ea typeface="Amatic SC"/>
                <a:cs typeface="Amatic SC"/>
                <a:sym typeface="Amatic SC"/>
              </a:defRPr>
            </a:lvl9pPr>
          </a:lstStyle>
          <a:p>
            <a:endParaRPr/>
          </a:p>
        </p:txBody>
      </p:sp>
      <p:sp>
        <p:nvSpPr>
          <p:cNvPr id="7" name="Shape 7"/>
          <p:cNvSpPr txBox="1">
            <a:spLocks noGrp="1"/>
          </p:cNvSpPr>
          <p:nvPr>
            <p:ph type="body" idx="1"/>
          </p:nvPr>
        </p:nvSpPr>
        <p:spPr>
          <a:xfrm>
            <a:off x="311700" y="1228675"/>
            <a:ext cx="8520600" cy="3340200"/>
          </a:xfrm>
          <a:prstGeom prst="rect">
            <a:avLst/>
          </a:prstGeom>
          <a:noFill/>
          <a:ln>
            <a:noFill/>
          </a:ln>
        </p:spPr>
        <p:txBody>
          <a:bodyPr lIns="91425" tIns="91425" rIns="91425" bIns="91425" anchor="t" anchorCtr="0"/>
          <a:lstStyle>
            <a:lvl1pPr lvl="0">
              <a:lnSpc>
                <a:spcPct val="115000"/>
              </a:lnSpc>
              <a:spcBef>
                <a:spcPts val="0"/>
              </a:spcBef>
              <a:spcAft>
                <a:spcPts val="1600"/>
              </a:spcAft>
              <a:buClr>
                <a:schemeClr val="dk2"/>
              </a:buClr>
              <a:buSzPct val="100000"/>
              <a:buFont typeface="Source Code Pro"/>
              <a:defRPr sz="1800">
                <a:solidFill>
                  <a:schemeClr val="dk2"/>
                </a:solidFill>
                <a:latin typeface="Source Code Pro"/>
                <a:ea typeface="Source Code Pro"/>
                <a:cs typeface="Source Code Pro"/>
                <a:sym typeface="Source Code Pro"/>
              </a:defRPr>
            </a:lvl1pPr>
            <a:lvl2pPr lvl="1">
              <a:lnSpc>
                <a:spcPct val="115000"/>
              </a:lnSpc>
              <a:spcBef>
                <a:spcPts val="0"/>
              </a:spcBef>
              <a:spcAft>
                <a:spcPts val="1600"/>
              </a:spcAft>
              <a:buClr>
                <a:schemeClr val="dk2"/>
              </a:buClr>
              <a:buFont typeface="Source Code Pro"/>
              <a:defRPr>
                <a:solidFill>
                  <a:schemeClr val="dk2"/>
                </a:solidFill>
                <a:latin typeface="Source Code Pro"/>
                <a:ea typeface="Source Code Pro"/>
                <a:cs typeface="Source Code Pro"/>
                <a:sym typeface="Source Code Pro"/>
              </a:defRPr>
            </a:lvl2pPr>
            <a:lvl3pPr lvl="2">
              <a:lnSpc>
                <a:spcPct val="115000"/>
              </a:lnSpc>
              <a:spcBef>
                <a:spcPts val="0"/>
              </a:spcBef>
              <a:spcAft>
                <a:spcPts val="1600"/>
              </a:spcAft>
              <a:buClr>
                <a:schemeClr val="dk2"/>
              </a:buClr>
              <a:buFont typeface="Source Code Pro"/>
              <a:defRPr>
                <a:solidFill>
                  <a:schemeClr val="dk2"/>
                </a:solidFill>
                <a:latin typeface="Source Code Pro"/>
                <a:ea typeface="Source Code Pro"/>
                <a:cs typeface="Source Code Pro"/>
                <a:sym typeface="Source Code Pro"/>
              </a:defRPr>
            </a:lvl3pPr>
            <a:lvl4pPr lvl="3">
              <a:lnSpc>
                <a:spcPct val="115000"/>
              </a:lnSpc>
              <a:spcBef>
                <a:spcPts val="0"/>
              </a:spcBef>
              <a:spcAft>
                <a:spcPts val="1600"/>
              </a:spcAft>
              <a:buClr>
                <a:schemeClr val="dk2"/>
              </a:buClr>
              <a:buFont typeface="Source Code Pro"/>
              <a:defRPr>
                <a:solidFill>
                  <a:schemeClr val="dk2"/>
                </a:solidFill>
                <a:latin typeface="Source Code Pro"/>
                <a:ea typeface="Source Code Pro"/>
                <a:cs typeface="Source Code Pro"/>
                <a:sym typeface="Source Code Pro"/>
              </a:defRPr>
            </a:lvl4pPr>
            <a:lvl5pPr lvl="4">
              <a:lnSpc>
                <a:spcPct val="115000"/>
              </a:lnSpc>
              <a:spcBef>
                <a:spcPts val="0"/>
              </a:spcBef>
              <a:spcAft>
                <a:spcPts val="1600"/>
              </a:spcAft>
              <a:buClr>
                <a:schemeClr val="dk2"/>
              </a:buClr>
              <a:buFont typeface="Source Code Pro"/>
              <a:defRPr>
                <a:solidFill>
                  <a:schemeClr val="dk2"/>
                </a:solidFill>
                <a:latin typeface="Source Code Pro"/>
                <a:ea typeface="Source Code Pro"/>
                <a:cs typeface="Source Code Pro"/>
                <a:sym typeface="Source Code Pro"/>
              </a:defRPr>
            </a:lvl5pPr>
            <a:lvl6pPr lvl="5">
              <a:lnSpc>
                <a:spcPct val="115000"/>
              </a:lnSpc>
              <a:spcBef>
                <a:spcPts val="0"/>
              </a:spcBef>
              <a:spcAft>
                <a:spcPts val="1600"/>
              </a:spcAft>
              <a:buClr>
                <a:schemeClr val="dk2"/>
              </a:buClr>
              <a:buFont typeface="Source Code Pro"/>
              <a:defRPr>
                <a:solidFill>
                  <a:schemeClr val="dk2"/>
                </a:solidFill>
                <a:latin typeface="Source Code Pro"/>
                <a:ea typeface="Source Code Pro"/>
                <a:cs typeface="Source Code Pro"/>
                <a:sym typeface="Source Code Pro"/>
              </a:defRPr>
            </a:lvl6pPr>
            <a:lvl7pPr lvl="6">
              <a:lnSpc>
                <a:spcPct val="115000"/>
              </a:lnSpc>
              <a:spcBef>
                <a:spcPts val="0"/>
              </a:spcBef>
              <a:spcAft>
                <a:spcPts val="1600"/>
              </a:spcAft>
              <a:buClr>
                <a:schemeClr val="dk2"/>
              </a:buClr>
              <a:buFont typeface="Source Code Pro"/>
              <a:defRPr>
                <a:solidFill>
                  <a:schemeClr val="dk2"/>
                </a:solidFill>
                <a:latin typeface="Source Code Pro"/>
                <a:ea typeface="Source Code Pro"/>
                <a:cs typeface="Source Code Pro"/>
                <a:sym typeface="Source Code Pro"/>
              </a:defRPr>
            </a:lvl7pPr>
            <a:lvl8pPr lvl="7">
              <a:lnSpc>
                <a:spcPct val="115000"/>
              </a:lnSpc>
              <a:spcBef>
                <a:spcPts val="0"/>
              </a:spcBef>
              <a:spcAft>
                <a:spcPts val="1600"/>
              </a:spcAft>
              <a:buClr>
                <a:schemeClr val="dk2"/>
              </a:buClr>
              <a:buFont typeface="Source Code Pro"/>
              <a:defRPr>
                <a:solidFill>
                  <a:schemeClr val="dk2"/>
                </a:solidFill>
                <a:latin typeface="Source Code Pro"/>
                <a:ea typeface="Source Code Pro"/>
                <a:cs typeface="Source Code Pro"/>
                <a:sym typeface="Source Code Pro"/>
              </a:defRPr>
            </a:lvl8pPr>
            <a:lvl9pPr lvl="8">
              <a:lnSpc>
                <a:spcPct val="115000"/>
              </a:lnSpc>
              <a:spcBef>
                <a:spcPts val="0"/>
              </a:spcBef>
              <a:spcAft>
                <a:spcPts val="1600"/>
              </a:spcAft>
              <a:buClr>
                <a:schemeClr val="dk2"/>
              </a:buClr>
              <a:buFont typeface="Source Code Pro"/>
              <a:defRPr>
                <a:solidFill>
                  <a:schemeClr val="dk2"/>
                </a:solidFill>
                <a:latin typeface="Source Code Pro"/>
                <a:ea typeface="Source Code Pro"/>
                <a:cs typeface="Source Code Pro"/>
                <a:sym typeface="Source Code Pro"/>
              </a:defRPr>
            </a:lvl9pPr>
          </a:lstStyle>
          <a:p>
            <a:endParaRPr/>
          </a:p>
        </p:txBody>
      </p:sp>
      <p:sp>
        <p:nvSpPr>
          <p:cNvPr id="8" name="Shape 8"/>
          <p:cNvSpPr txBox="1">
            <a:spLocks noGrp="1"/>
          </p:cNvSpPr>
          <p:nvPr>
            <p:ph type="sldNum" idx="12"/>
          </p:nvPr>
        </p:nvSpPr>
        <p:spPr>
          <a:xfrm>
            <a:off x="8472457" y="4663216"/>
            <a:ext cx="548700" cy="393600"/>
          </a:xfrm>
          <a:prstGeom prst="rect">
            <a:avLst/>
          </a:prstGeom>
          <a:noFill/>
          <a:ln>
            <a:noFill/>
          </a:ln>
        </p:spPr>
        <p:txBody>
          <a:bodyPr lIns="91425" tIns="91425" rIns="91425" bIns="91425" anchor="ctr" anchorCtr="0">
            <a:noAutofit/>
          </a:bodyPr>
          <a:lstStyle/>
          <a:p>
            <a:pPr lvl="0" algn="r">
              <a:spcBef>
                <a:spcPts val="0"/>
              </a:spcBef>
              <a:buNone/>
            </a:pPr>
            <a:fld id="{00000000-1234-1234-1234-123412341234}" type="slidenum">
              <a:rPr lang="en" sz="1000">
                <a:solidFill>
                  <a:schemeClr val="accent1"/>
                </a:solidFill>
                <a:latin typeface="Source Code Pro"/>
                <a:ea typeface="Source Code Pro"/>
                <a:cs typeface="Source Code Pro"/>
                <a:sym typeface="Source Code Pro"/>
              </a:rPr>
              <a:t>‹#›</a:t>
            </a:fld>
            <a:endParaRPr lang="en" sz="1000">
              <a:solidFill>
                <a:schemeClr val="accent1"/>
              </a:solidFill>
              <a:latin typeface="Source Code Pro"/>
              <a:ea typeface="Source Code Pro"/>
              <a:cs typeface="Source Code Pro"/>
              <a:sym typeface="Source Code Pro"/>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3.tmp"/><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8" Type="http://schemas.openxmlformats.org/officeDocument/2006/relationships/image" Target="../media/image29.jpg"/><Relationship Id="rId13" Type="http://schemas.openxmlformats.org/officeDocument/2006/relationships/image" Target="../media/image34.jpg"/><Relationship Id="rId3" Type="http://schemas.openxmlformats.org/officeDocument/2006/relationships/image" Target="../media/image24.jpg"/><Relationship Id="rId7" Type="http://schemas.openxmlformats.org/officeDocument/2006/relationships/image" Target="../media/image28.jpg"/><Relationship Id="rId12" Type="http://schemas.openxmlformats.org/officeDocument/2006/relationships/image" Target="../media/image33.jpg"/><Relationship Id="rId2" Type="http://schemas.openxmlformats.org/officeDocument/2006/relationships/notesSlide" Target="../notesSlides/notesSlide13.xml"/><Relationship Id="rId1" Type="http://schemas.openxmlformats.org/officeDocument/2006/relationships/slideLayout" Target="../slideLayouts/slideLayout5.xml"/><Relationship Id="rId6" Type="http://schemas.openxmlformats.org/officeDocument/2006/relationships/image" Target="../media/image27.jpg"/><Relationship Id="rId11" Type="http://schemas.openxmlformats.org/officeDocument/2006/relationships/image" Target="../media/image32.jpg"/><Relationship Id="rId5" Type="http://schemas.openxmlformats.org/officeDocument/2006/relationships/image" Target="../media/image26.jpg"/><Relationship Id="rId10" Type="http://schemas.openxmlformats.org/officeDocument/2006/relationships/image" Target="../media/image31.jpg"/><Relationship Id="rId4" Type="http://schemas.openxmlformats.org/officeDocument/2006/relationships/image" Target="../media/image25.jpg"/><Relationship Id="rId9" Type="http://schemas.openxmlformats.org/officeDocument/2006/relationships/image" Target="../media/image30.jp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8" Type="http://schemas.openxmlformats.org/officeDocument/2006/relationships/image" Target="../media/image7.jpg"/><Relationship Id="rId3" Type="http://schemas.openxmlformats.org/officeDocument/2006/relationships/image" Target="../media/image2.jpg"/><Relationship Id="rId7"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jpg"/><Relationship Id="rId4" Type="http://schemas.openxmlformats.org/officeDocument/2006/relationships/image" Target="../media/image3.jpg"/><Relationship Id="rId9" Type="http://schemas.openxmlformats.org/officeDocument/2006/relationships/image" Target="../media/image8.jp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8.xml"/><Relationship Id="rId5" Type="http://schemas.openxmlformats.org/officeDocument/2006/relationships/hyperlink" Target="http://www.loexconference.org/2015/presentations/goldmanPresentation.pdf" TargetMode="External"/><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hyperlink" Target="http://library.missouri.edu/news/ellis-library/library-scavenger-hunt" TargetMode="External"/><Relationship Id="rId5" Type="http://schemas.openxmlformats.org/officeDocument/2006/relationships/image" Target="../media/image19.jpg"/><Relationship Id="rId4" Type="http://schemas.openxmlformats.org/officeDocument/2006/relationships/hyperlink" Target="http://tinyurl.com/ScavengerHuntPromo"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22.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5"/>
        <p:cNvGrpSpPr/>
        <p:nvPr/>
      </p:nvGrpSpPr>
      <p:grpSpPr>
        <a:xfrm>
          <a:off x="0" y="0"/>
          <a:ext cx="0" cy="0"/>
          <a:chOff x="0" y="0"/>
          <a:chExt cx="0" cy="0"/>
        </a:xfrm>
      </p:grpSpPr>
      <p:sp>
        <p:nvSpPr>
          <p:cNvPr id="56" name="Shape 56"/>
          <p:cNvSpPr txBox="1">
            <a:spLocks noGrp="1"/>
          </p:cNvSpPr>
          <p:nvPr>
            <p:ph type="subTitle" idx="1"/>
          </p:nvPr>
        </p:nvSpPr>
        <p:spPr>
          <a:xfrm>
            <a:off x="91025" y="3563300"/>
            <a:ext cx="3850200" cy="1125000"/>
          </a:xfrm>
          <a:prstGeom prst="rect">
            <a:avLst/>
          </a:prstGeom>
        </p:spPr>
        <p:txBody>
          <a:bodyPr lIns="91425" tIns="91425" rIns="91425" bIns="91425" anchor="ctr" anchorCtr="0">
            <a:noAutofit/>
          </a:bodyPr>
          <a:lstStyle/>
          <a:p>
            <a:pPr lvl="0" algn="l" rtl="0">
              <a:spcBef>
                <a:spcPts val="0"/>
              </a:spcBef>
              <a:buNone/>
            </a:pPr>
            <a:r>
              <a:rPr lang="en"/>
              <a:t>Presenters: </a:t>
            </a:r>
          </a:p>
          <a:p>
            <a:pPr lvl="0" algn="l" rtl="0">
              <a:spcBef>
                <a:spcPts val="0"/>
              </a:spcBef>
              <a:buNone/>
            </a:pPr>
            <a:r>
              <a:rPr lang="en"/>
              <a:t>  Kimberly Moeller &amp; </a:t>
            </a:r>
          </a:p>
          <a:p>
            <a:pPr lvl="0" algn="l" rtl="0">
              <a:spcBef>
                <a:spcPts val="0"/>
              </a:spcBef>
              <a:buNone/>
            </a:pPr>
            <a:r>
              <a:rPr lang="en"/>
              <a:t>  Noël Kopriva,</a:t>
            </a:r>
          </a:p>
          <a:p>
            <a:pPr lvl="0" algn="l">
              <a:spcBef>
                <a:spcPts val="0"/>
              </a:spcBef>
              <a:buNone/>
            </a:pPr>
            <a:r>
              <a:rPr lang="en"/>
              <a:t>  MU Libraries</a:t>
            </a:r>
            <a:r>
              <a:rPr lang="en" i="1"/>
              <a:t> </a:t>
            </a:r>
          </a:p>
        </p:txBody>
      </p:sp>
      <p:pic>
        <p:nvPicPr>
          <p:cNvPr id="57" name="Shape 57" descr="scavengerhunt-1024x756.png"/>
          <p:cNvPicPr preferRelativeResize="0"/>
          <p:nvPr/>
        </p:nvPicPr>
        <p:blipFill>
          <a:blip r:embed="rId3">
            <a:alphaModFix/>
          </a:blip>
          <a:stretch>
            <a:fillRect/>
          </a:stretch>
        </p:blipFill>
        <p:spPr>
          <a:xfrm>
            <a:off x="4117225" y="1103800"/>
            <a:ext cx="4760901" cy="3514874"/>
          </a:xfrm>
          <a:prstGeom prst="rect">
            <a:avLst/>
          </a:prstGeom>
          <a:noFill/>
          <a:ln w="38100" cap="flat" cmpd="sng">
            <a:solidFill>
              <a:schemeClr val="accent2"/>
            </a:solidFill>
            <a:prstDash val="solid"/>
            <a:round/>
            <a:headEnd type="none" w="med" len="med"/>
            <a:tailEnd type="none" w="med" len="med"/>
          </a:ln>
        </p:spPr>
      </p:pic>
      <p:sp>
        <p:nvSpPr>
          <p:cNvPr id="58" name="Shape 58"/>
          <p:cNvSpPr txBox="1">
            <a:spLocks noGrp="1"/>
          </p:cNvSpPr>
          <p:nvPr>
            <p:ph type="ctrTitle"/>
          </p:nvPr>
        </p:nvSpPr>
        <p:spPr>
          <a:xfrm>
            <a:off x="91025" y="293000"/>
            <a:ext cx="6008100" cy="3270300"/>
          </a:xfrm>
          <a:prstGeom prst="rect">
            <a:avLst/>
          </a:prstGeom>
        </p:spPr>
        <p:txBody>
          <a:bodyPr lIns="91425" tIns="91425" rIns="91425" bIns="91425" anchor="ctr" anchorCtr="0">
            <a:noAutofit/>
          </a:bodyPr>
          <a:lstStyle/>
          <a:p>
            <a:pPr lvl="0" algn="l">
              <a:lnSpc>
                <a:spcPct val="115000"/>
              </a:lnSpc>
              <a:spcBef>
                <a:spcPts val="1400"/>
              </a:spcBef>
              <a:buClr>
                <a:schemeClr val="dk1"/>
              </a:buClr>
              <a:buSzPct val="25000"/>
              <a:buFont typeface="Arial"/>
              <a:buNone/>
            </a:pPr>
            <a:r>
              <a:rPr lang="en" sz="4800"/>
              <a:t>Smart Phones and Scavenger Hunts: </a:t>
            </a:r>
            <a:br>
              <a:rPr lang="en" sz="4800"/>
            </a:br>
            <a:r>
              <a:rPr lang="en" sz="4800"/>
              <a:t>A Mobile Introduction</a:t>
            </a:r>
            <a:br>
              <a:rPr lang="en" sz="4800"/>
            </a:br>
            <a:r>
              <a:rPr lang="en" sz="4800"/>
              <a:t>to the Library</a:t>
            </a:r>
          </a:p>
          <a:p>
            <a:pPr lvl="0">
              <a:spcBef>
                <a:spcPts val="0"/>
              </a:spcBef>
              <a:buNone/>
            </a:pPr>
            <a:endParaRPr/>
          </a:p>
        </p:txBody>
      </p:sp>
      <p:sp>
        <p:nvSpPr>
          <p:cNvPr id="59" name="Shape 59"/>
          <p:cNvSpPr txBox="1"/>
          <p:nvPr/>
        </p:nvSpPr>
        <p:spPr>
          <a:xfrm>
            <a:off x="4782350" y="4650775"/>
            <a:ext cx="3747300" cy="156600"/>
          </a:xfrm>
          <a:prstGeom prst="rect">
            <a:avLst/>
          </a:prstGeom>
          <a:noFill/>
          <a:ln>
            <a:noFill/>
          </a:ln>
        </p:spPr>
        <p:txBody>
          <a:bodyPr lIns="91425" tIns="91425" rIns="91425" bIns="91425" anchor="t" anchorCtr="0">
            <a:noAutofit/>
          </a:bodyPr>
          <a:lstStyle/>
          <a:p>
            <a:pPr lvl="0">
              <a:spcBef>
                <a:spcPts val="0"/>
              </a:spcBef>
              <a:buNone/>
            </a:pPr>
            <a:r>
              <a:rPr lang="en" sz="1300" b="1"/>
              <a:t>I</a:t>
            </a:r>
            <a:r>
              <a:rPr lang="en" sz="900" b="1"/>
              <a:t>mage from http://library.missouri.edu/news/tag/scavenger-hunt</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Shape 149"/>
          <p:cNvSpPr txBox="1">
            <a:spLocks noGrp="1"/>
          </p:cNvSpPr>
          <p:nvPr>
            <p:ph type="ctrTitle"/>
          </p:nvPr>
        </p:nvSpPr>
        <p:spPr>
          <a:xfrm>
            <a:off x="-454531" y="3963638"/>
            <a:ext cx="3440799" cy="909321"/>
          </a:xfrm>
          <a:prstGeom prst="rect">
            <a:avLst/>
          </a:prstGeom>
        </p:spPr>
        <p:txBody>
          <a:bodyPr lIns="91425" tIns="91425" rIns="91425" bIns="91425" anchor="ctr" anchorCtr="0">
            <a:noAutofit/>
          </a:bodyPr>
          <a:lstStyle/>
          <a:p>
            <a:pPr lvl="0">
              <a:spcBef>
                <a:spcPts val="0"/>
              </a:spcBef>
              <a:buNone/>
            </a:pPr>
            <a:r>
              <a:rPr lang="en" sz="4800" dirty="0" smtClean="0"/>
              <a:t>Other </a:t>
            </a:r>
            <a:br>
              <a:rPr lang="en" sz="4800" dirty="0" smtClean="0"/>
            </a:br>
            <a:r>
              <a:rPr lang="en" sz="4800" dirty="0" smtClean="0"/>
              <a:t>UpDates</a:t>
            </a:r>
            <a:r>
              <a:rPr lang="en" sz="4800" dirty="0"/>
              <a:t>:</a:t>
            </a:r>
          </a:p>
        </p:txBody>
      </p:sp>
      <p:pic>
        <p:nvPicPr>
          <p:cNvPr id="3" name="Picture 2" descr="RE: Scavenger Hunt testing round 1 - Message (HTML) "/>
          <p:cNvPicPr>
            <a:picLocks noChangeAspect="1"/>
          </p:cNvPicPr>
          <p:nvPr/>
        </p:nvPicPr>
        <p:blipFill rotWithShape="1">
          <a:blip r:embed="rId3">
            <a:extLst>
              <a:ext uri="{28A0092B-C50C-407E-A947-70E740481C1C}">
                <a14:useLocalDpi xmlns:a14="http://schemas.microsoft.com/office/drawing/2010/main" val="0"/>
              </a:ext>
            </a:extLst>
          </a:blip>
          <a:srcRect t="37290" r="2433"/>
          <a:stretch/>
        </p:blipFill>
        <p:spPr>
          <a:xfrm>
            <a:off x="366862" y="24791"/>
            <a:ext cx="7845436" cy="322549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50" name="Shape 150"/>
          <p:cNvSpPr txBox="1">
            <a:spLocks noGrp="1"/>
          </p:cNvSpPr>
          <p:nvPr>
            <p:ph type="subTitle" idx="1"/>
          </p:nvPr>
        </p:nvSpPr>
        <p:spPr>
          <a:xfrm>
            <a:off x="3479180" y="941928"/>
            <a:ext cx="4733118" cy="544572"/>
          </a:xfrm>
          <a:prstGeom prst="rect">
            <a:avLst/>
          </a:prstGeom>
        </p:spPr>
        <p:txBody>
          <a:bodyPr lIns="91425" tIns="91425" rIns="91425" bIns="91425" anchor="t" anchorCtr="0">
            <a:noAutofit/>
          </a:bodyPr>
          <a:lstStyle/>
          <a:p>
            <a:pPr marL="228600" lvl="0" algn="l">
              <a:spcBef>
                <a:spcPts val="0"/>
              </a:spcBef>
            </a:pPr>
            <a:r>
              <a:rPr lang="en" sz="1600" i="1" dirty="0" smtClean="0">
                <a:solidFill>
                  <a:srgbClr val="002060"/>
                </a:solidFill>
              </a:rPr>
              <a:t>Added completion email so students can forward to their professors</a:t>
            </a:r>
            <a:endParaRPr lang="en" sz="1600" i="1" dirty="0">
              <a:solidFill>
                <a:srgbClr val="002060"/>
              </a:solidFill>
            </a:endParaRPr>
          </a:p>
        </p:txBody>
      </p:sp>
      <p:sp>
        <p:nvSpPr>
          <p:cNvPr id="4" name="Rectangle 3"/>
          <p:cNvSpPr/>
          <p:nvPr/>
        </p:nvSpPr>
        <p:spPr>
          <a:xfrm>
            <a:off x="1987034" y="4026573"/>
            <a:ext cx="7257327" cy="846386"/>
          </a:xfrm>
          <a:prstGeom prst="rect">
            <a:avLst/>
          </a:prstGeom>
        </p:spPr>
        <p:txBody>
          <a:bodyPr wrap="square">
            <a:spAutoFit/>
          </a:bodyPr>
          <a:lstStyle/>
          <a:p>
            <a:pPr marL="228600" lvl="0">
              <a:buClr>
                <a:srgbClr val="212121"/>
              </a:buClr>
              <a:buSzPct val="100000"/>
            </a:pPr>
            <a:r>
              <a:rPr lang="en" sz="2100" b="1" dirty="0" smtClean="0">
                <a:solidFill>
                  <a:srgbClr val="212121"/>
                </a:solidFill>
                <a:latin typeface="Source Code Pro"/>
                <a:sym typeface="Source Code Pro"/>
              </a:rPr>
              <a:t>Added Logins</a:t>
            </a:r>
            <a:r>
              <a:rPr lang="en" sz="2800" b="1" dirty="0">
                <a:solidFill>
                  <a:srgbClr val="212121"/>
                </a:solidFill>
                <a:latin typeface="Source Code Pro"/>
                <a:sym typeface="Source Code Pro"/>
              </a:rPr>
              <a:t> </a:t>
            </a:r>
            <a:r>
              <a:rPr lang="en" sz="2800" b="1" dirty="0" smtClean="0">
                <a:solidFill>
                  <a:srgbClr val="212121"/>
                </a:solidFill>
                <a:latin typeface="Source Code Pro"/>
                <a:sym typeface="Source Code Pro"/>
              </a:rPr>
              <a:t>* </a:t>
            </a:r>
            <a:r>
              <a:rPr lang="en" sz="2100" b="1" dirty="0" smtClean="0">
                <a:solidFill>
                  <a:srgbClr val="212121"/>
                </a:solidFill>
                <a:latin typeface="Source Code Pro"/>
                <a:sym typeface="Source Code Pro"/>
              </a:rPr>
              <a:t>Added </a:t>
            </a:r>
            <a:r>
              <a:rPr lang="en" sz="2100" b="1" dirty="0">
                <a:solidFill>
                  <a:srgbClr val="212121"/>
                </a:solidFill>
                <a:latin typeface="Source Code Pro"/>
                <a:sym typeface="Source Code Pro"/>
              </a:rPr>
              <a:t>Freshman </a:t>
            </a:r>
            <a:r>
              <a:rPr lang="en" sz="2100" b="1" dirty="0" smtClean="0">
                <a:solidFill>
                  <a:srgbClr val="212121"/>
                </a:solidFill>
                <a:latin typeface="Source Code Pro"/>
                <a:sym typeface="Source Code Pro"/>
              </a:rPr>
              <a:t>Composition Favorite </a:t>
            </a:r>
            <a:r>
              <a:rPr lang="en" sz="2100" b="1" dirty="0">
                <a:solidFill>
                  <a:srgbClr val="212121"/>
                </a:solidFill>
                <a:latin typeface="Source Code Pro"/>
                <a:sym typeface="Source Code Pro"/>
              </a:rPr>
              <a:t>library </a:t>
            </a:r>
            <a:r>
              <a:rPr lang="en" sz="2100" b="1" dirty="0" smtClean="0">
                <a:solidFill>
                  <a:srgbClr val="212121"/>
                </a:solidFill>
                <a:latin typeface="Source Code Pro"/>
                <a:sym typeface="Source Code Pro"/>
              </a:rPr>
              <a:t>location * Permissions</a:t>
            </a:r>
            <a:endParaRPr lang="en" sz="2100" b="1" dirty="0">
              <a:solidFill>
                <a:srgbClr val="212121"/>
              </a:solidFill>
              <a:latin typeface="Source Code Pro"/>
              <a:sym typeface="Source Code Pro"/>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Shape 155"/>
          <p:cNvSpPr txBox="1">
            <a:spLocks noGrp="1"/>
          </p:cNvSpPr>
          <p:nvPr>
            <p:ph type="title"/>
          </p:nvPr>
        </p:nvSpPr>
        <p:spPr>
          <a:xfrm>
            <a:off x="669650" y="204350"/>
            <a:ext cx="8047500" cy="1303800"/>
          </a:xfrm>
          <a:prstGeom prst="rect">
            <a:avLst/>
          </a:prstGeom>
        </p:spPr>
        <p:txBody>
          <a:bodyPr lIns="91425" tIns="91425" rIns="91425" bIns="91425" anchor="ctr" anchorCtr="0">
            <a:noAutofit/>
          </a:bodyPr>
          <a:lstStyle/>
          <a:p>
            <a:pPr lvl="0" rtl="0">
              <a:spcBef>
                <a:spcPts val="0"/>
              </a:spcBef>
              <a:buNone/>
            </a:pPr>
            <a:r>
              <a:rPr lang="en"/>
              <a:t>Challenges and Successes</a:t>
            </a:r>
          </a:p>
        </p:txBody>
      </p:sp>
      <p:sp>
        <p:nvSpPr>
          <p:cNvPr id="156" name="Shape 156"/>
          <p:cNvSpPr txBox="1"/>
          <p:nvPr/>
        </p:nvSpPr>
        <p:spPr>
          <a:xfrm>
            <a:off x="669675" y="1582100"/>
            <a:ext cx="8047500" cy="3218100"/>
          </a:xfrm>
          <a:prstGeom prst="rect">
            <a:avLst/>
          </a:prstGeom>
          <a:solidFill>
            <a:schemeClr val="lt1"/>
          </a:solidFill>
          <a:ln>
            <a:noFill/>
          </a:ln>
        </p:spPr>
        <p:txBody>
          <a:bodyPr lIns="91425" tIns="91425" rIns="91425" bIns="91425" anchor="t" anchorCtr="0">
            <a:noAutofit/>
          </a:bodyPr>
          <a:lstStyle/>
          <a:p>
            <a:pPr lvl="0" rtl="0">
              <a:lnSpc>
                <a:spcPct val="115000"/>
              </a:lnSpc>
              <a:spcBef>
                <a:spcPts val="1400"/>
              </a:spcBef>
              <a:buNone/>
            </a:pPr>
            <a:r>
              <a:rPr lang="en"/>
              <a:t>Challenges</a:t>
            </a:r>
          </a:p>
          <a:p>
            <a:pPr marL="457200" lvl="0" indent="-228600" rtl="0">
              <a:lnSpc>
                <a:spcPct val="115000"/>
              </a:lnSpc>
              <a:spcBef>
                <a:spcPts val="1400"/>
              </a:spcBef>
              <a:buChar char="●"/>
            </a:pPr>
            <a:r>
              <a:rPr lang="en"/>
              <a:t>Longtime employee retirement (MU Libraries, Academic Affairs)</a:t>
            </a:r>
          </a:p>
          <a:p>
            <a:pPr marL="457200" lvl="0" indent="-228600" rtl="0">
              <a:lnSpc>
                <a:spcPct val="115000"/>
              </a:lnSpc>
              <a:spcBef>
                <a:spcPts val="1400"/>
              </a:spcBef>
              <a:buChar char="●"/>
            </a:pPr>
            <a:r>
              <a:rPr lang="en"/>
              <a:t>Marketing (chose not to redo video)</a:t>
            </a:r>
          </a:p>
          <a:p>
            <a:pPr marL="457200" lvl="0" indent="-228600" rtl="0">
              <a:lnSpc>
                <a:spcPct val="115000"/>
              </a:lnSpc>
              <a:spcBef>
                <a:spcPts val="1400"/>
              </a:spcBef>
              <a:buChar char="●"/>
            </a:pPr>
            <a:r>
              <a:rPr lang="en"/>
              <a:t>Reorganization (ours)</a:t>
            </a:r>
          </a:p>
          <a:p>
            <a:pPr lvl="0" rtl="0">
              <a:lnSpc>
                <a:spcPct val="115000"/>
              </a:lnSpc>
              <a:spcBef>
                <a:spcPts val="1400"/>
              </a:spcBef>
              <a:buNone/>
            </a:pPr>
            <a:r>
              <a:rPr lang="en"/>
              <a:t>Successes</a:t>
            </a:r>
          </a:p>
          <a:p>
            <a:pPr marL="457200" lvl="0" indent="-228600" rtl="0">
              <a:lnSpc>
                <a:spcPct val="115000"/>
              </a:lnSpc>
              <a:spcBef>
                <a:spcPts val="1400"/>
              </a:spcBef>
              <a:buChar char="●"/>
            </a:pPr>
            <a:r>
              <a:rPr lang="en"/>
              <a:t>Recognition</a:t>
            </a:r>
          </a:p>
          <a:p>
            <a:pPr marL="457200" lvl="0" indent="-228600" rtl="0">
              <a:lnSpc>
                <a:spcPct val="115000"/>
              </a:lnSpc>
              <a:spcBef>
                <a:spcPts val="1400"/>
              </a:spcBef>
              <a:buChar char="●"/>
            </a:pPr>
            <a:r>
              <a:rPr lang="en"/>
              <a:t>Building Exploration</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Shape 161"/>
          <p:cNvSpPr txBox="1">
            <a:spLocks noGrp="1"/>
          </p:cNvSpPr>
          <p:nvPr>
            <p:ph type="title"/>
          </p:nvPr>
        </p:nvSpPr>
        <p:spPr>
          <a:xfrm>
            <a:off x="304800" y="309350"/>
            <a:ext cx="8537700" cy="748200"/>
          </a:xfrm>
          <a:prstGeom prst="rect">
            <a:avLst/>
          </a:prstGeom>
        </p:spPr>
        <p:txBody>
          <a:bodyPr lIns="91425" tIns="91425" rIns="91425" bIns="91425" anchor="t" anchorCtr="0">
            <a:noAutofit/>
          </a:bodyPr>
          <a:lstStyle/>
          <a:p>
            <a:pPr lvl="0">
              <a:spcBef>
                <a:spcPts val="0"/>
              </a:spcBef>
              <a:buNone/>
            </a:pPr>
            <a:r>
              <a:rPr lang="en"/>
              <a:t>Examples of Student Work:</a:t>
            </a:r>
          </a:p>
        </p:txBody>
      </p:sp>
      <p:sp>
        <p:nvSpPr>
          <p:cNvPr id="162" name="Shape 162"/>
          <p:cNvSpPr txBox="1"/>
          <p:nvPr/>
        </p:nvSpPr>
        <p:spPr>
          <a:xfrm rot="768721">
            <a:off x="371054" y="1355491"/>
            <a:ext cx="2554192" cy="952217"/>
          </a:xfrm>
          <a:prstGeom prst="rect">
            <a:avLst/>
          </a:prstGeom>
          <a:noFill/>
          <a:ln>
            <a:noFill/>
          </a:ln>
        </p:spPr>
        <p:txBody>
          <a:bodyPr lIns="91425" tIns="91425" rIns="91425" bIns="91425" anchor="t" anchorCtr="0">
            <a:noAutofit/>
          </a:bodyPr>
          <a:lstStyle/>
          <a:p>
            <a:pPr lvl="0" rtl="0">
              <a:spcBef>
                <a:spcPts val="0"/>
              </a:spcBef>
              <a:buNone/>
            </a:pPr>
            <a:r>
              <a:rPr lang="en" sz="1100">
                <a:latin typeface="Indie Flower"/>
                <a:ea typeface="Indie Flower"/>
                <a:cs typeface="Indie Flower"/>
                <a:sym typeface="Indie Flower"/>
              </a:rPr>
              <a:t>This Ellis building’s confusing and scary</a:t>
            </a:r>
            <a:br>
              <a:rPr lang="en" sz="1100">
                <a:latin typeface="Indie Flower"/>
                <a:ea typeface="Indie Flower"/>
                <a:cs typeface="Indie Flower"/>
                <a:sym typeface="Indie Flower"/>
              </a:rPr>
            </a:br>
            <a:r>
              <a:rPr lang="en" sz="1100">
                <a:latin typeface="Indie Flower"/>
                <a:ea typeface="Indie Flower"/>
                <a:cs typeface="Indie Flower"/>
                <a:sym typeface="Indie Flower"/>
              </a:rPr>
              <a:t>So of this scavenger hunt, I was wary</a:t>
            </a:r>
            <a:br>
              <a:rPr lang="en" sz="1100">
                <a:latin typeface="Indie Flower"/>
                <a:ea typeface="Indie Flower"/>
                <a:cs typeface="Indie Flower"/>
                <a:sym typeface="Indie Flower"/>
              </a:rPr>
            </a:br>
            <a:r>
              <a:rPr lang="en" sz="1100">
                <a:latin typeface="Indie Flower"/>
                <a:ea typeface="Indie Flower"/>
                <a:cs typeface="Indie Flower"/>
                <a:sym typeface="Indie Flower"/>
              </a:rPr>
              <a:t>But by the time I was done</a:t>
            </a:r>
            <a:br>
              <a:rPr lang="en" sz="1100">
                <a:latin typeface="Indie Flower"/>
                <a:ea typeface="Indie Flower"/>
                <a:cs typeface="Indie Flower"/>
                <a:sym typeface="Indie Flower"/>
              </a:rPr>
            </a:br>
            <a:r>
              <a:rPr lang="en" sz="1100">
                <a:latin typeface="Indie Flower"/>
                <a:ea typeface="Indie Flower"/>
                <a:cs typeface="Indie Flower"/>
                <a:sym typeface="Indie Flower"/>
              </a:rPr>
              <a:t>I’ll admit I had fun</a:t>
            </a:r>
            <a:br>
              <a:rPr lang="en" sz="1100">
                <a:latin typeface="Indie Flower"/>
                <a:ea typeface="Indie Flower"/>
                <a:cs typeface="Indie Flower"/>
                <a:sym typeface="Indie Flower"/>
              </a:rPr>
            </a:br>
            <a:r>
              <a:rPr lang="en" sz="1100">
                <a:latin typeface="Indie Flower"/>
                <a:ea typeface="Indie Flower"/>
                <a:cs typeface="Indie Flower"/>
                <a:sym typeface="Indie Flower"/>
              </a:rPr>
              <a:t>And now I love the Library</a:t>
            </a:r>
          </a:p>
          <a:p>
            <a:pPr lvl="0" rtl="0">
              <a:spcBef>
                <a:spcPts val="0"/>
              </a:spcBef>
              <a:buNone/>
            </a:pPr>
            <a:endParaRPr/>
          </a:p>
          <a:p>
            <a:pPr lvl="0" rtl="0">
              <a:spcBef>
                <a:spcPts val="0"/>
              </a:spcBef>
              <a:buNone/>
            </a:pPr>
            <a:endParaRPr/>
          </a:p>
          <a:p>
            <a:pPr lvl="0" rtl="0">
              <a:spcBef>
                <a:spcPts val="0"/>
              </a:spcBef>
              <a:buNone/>
            </a:pPr>
            <a:endParaRPr/>
          </a:p>
          <a:p>
            <a:pPr lvl="0">
              <a:spcBef>
                <a:spcPts val="0"/>
              </a:spcBef>
              <a:buNone/>
            </a:pPr>
            <a:endParaRPr/>
          </a:p>
        </p:txBody>
      </p:sp>
      <p:sp>
        <p:nvSpPr>
          <p:cNvPr id="163" name="Shape 163"/>
          <p:cNvSpPr txBox="1"/>
          <p:nvPr/>
        </p:nvSpPr>
        <p:spPr>
          <a:xfrm>
            <a:off x="5424575" y="859350"/>
            <a:ext cx="2685000" cy="1412700"/>
          </a:xfrm>
          <a:prstGeom prst="rect">
            <a:avLst/>
          </a:prstGeom>
          <a:noFill/>
          <a:ln>
            <a:noFill/>
          </a:ln>
        </p:spPr>
        <p:txBody>
          <a:bodyPr lIns="91425" tIns="91425" rIns="91425" bIns="91425" anchor="t" anchorCtr="0">
            <a:noAutofit/>
          </a:bodyPr>
          <a:lstStyle/>
          <a:p>
            <a:pPr lvl="0">
              <a:spcBef>
                <a:spcPts val="0"/>
              </a:spcBef>
              <a:buNone/>
            </a:pPr>
            <a:endParaRPr/>
          </a:p>
        </p:txBody>
      </p:sp>
      <p:sp>
        <p:nvSpPr>
          <p:cNvPr id="164" name="Shape 164"/>
          <p:cNvSpPr txBox="1"/>
          <p:nvPr/>
        </p:nvSpPr>
        <p:spPr>
          <a:xfrm rot="-482841">
            <a:off x="6772260" y="582692"/>
            <a:ext cx="2115128" cy="1349161"/>
          </a:xfrm>
          <a:prstGeom prst="rect">
            <a:avLst/>
          </a:prstGeom>
          <a:noFill/>
          <a:ln>
            <a:noFill/>
          </a:ln>
        </p:spPr>
        <p:txBody>
          <a:bodyPr lIns="91425" tIns="91425" rIns="91425" bIns="91425" anchor="t" anchorCtr="0">
            <a:noAutofit/>
          </a:bodyPr>
          <a:lstStyle/>
          <a:p>
            <a:pPr lvl="0">
              <a:spcBef>
                <a:spcPts val="0"/>
              </a:spcBef>
              <a:buNone/>
            </a:pPr>
            <a:r>
              <a:rPr lang="en" sz="1000">
                <a:latin typeface="Architects Daughter"/>
                <a:ea typeface="Architects Daughter"/>
                <a:cs typeface="Architects Daughter"/>
                <a:sym typeface="Architects Daughter"/>
              </a:rPr>
              <a:t>Big space</a:t>
            </a:r>
            <a:br>
              <a:rPr lang="en" sz="1000">
                <a:latin typeface="Architects Daughter"/>
                <a:ea typeface="Architects Daughter"/>
                <a:cs typeface="Architects Daughter"/>
                <a:sym typeface="Architects Daughter"/>
              </a:rPr>
            </a:br>
            <a:r>
              <a:rPr lang="en" sz="1000">
                <a:latin typeface="Architects Daughter"/>
                <a:ea typeface="Architects Daughter"/>
                <a:cs typeface="Architects Daughter"/>
                <a:sym typeface="Architects Daughter"/>
              </a:rPr>
              <a:t>Yeah I’m talkin bout Ellis</a:t>
            </a:r>
            <a:br>
              <a:rPr lang="en" sz="1000">
                <a:latin typeface="Architects Daughter"/>
                <a:ea typeface="Architects Daughter"/>
                <a:cs typeface="Architects Daughter"/>
                <a:sym typeface="Architects Daughter"/>
              </a:rPr>
            </a:br>
            <a:r>
              <a:rPr lang="en" sz="1000">
                <a:latin typeface="Architects Daughter"/>
                <a:ea typeface="Architects Daughter"/>
                <a:cs typeface="Architects Daughter"/>
                <a:sym typeface="Architects Daughter"/>
              </a:rPr>
              <a:t>But look at all these resources</a:t>
            </a:r>
            <a:br>
              <a:rPr lang="en" sz="1000">
                <a:latin typeface="Architects Daughter"/>
                <a:ea typeface="Architects Daughter"/>
                <a:cs typeface="Architects Daughter"/>
                <a:sym typeface="Architects Daughter"/>
              </a:rPr>
            </a:br>
            <a:r>
              <a:rPr lang="en" sz="1000">
                <a:latin typeface="Architects Daughter"/>
                <a:ea typeface="Architects Daughter"/>
                <a:cs typeface="Architects Daughter"/>
                <a:sym typeface="Architects Daughter"/>
              </a:rPr>
              <a:t>Aren’t you jealous?</a:t>
            </a:r>
            <a:br>
              <a:rPr lang="en" sz="1000">
                <a:latin typeface="Architects Daughter"/>
                <a:ea typeface="Architects Daughter"/>
                <a:cs typeface="Architects Daughter"/>
                <a:sym typeface="Architects Daughter"/>
              </a:rPr>
            </a:br>
            <a:r>
              <a:rPr lang="en" sz="1000">
                <a:latin typeface="Architects Daughter"/>
                <a:ea typeface="Architects Daughter"/>
                <a:cs typeface="Architects Daughter"/>
                <a:sym typeface="Architects Daughter"/>
              </a:rPr>
              <a:t>Found my way around</a:t>
            </a:r>
            <a:br>
              <a:rPr lang="en" sz="1000">
                <a:latin typeface="Architects Daughter"/>
                <a:ea typeface="Architects Daughter"/>
                <a:cs typeface="Architects Daughter"/>
                <a:sym typeface="Architects Daughter"/>
              </a:rPr>
            </a:br>
            <a:r>
              <a:rPr lang="en" sz="1000">
                <a:latin typeface="Architects Daughter"/>
                <a:ea typeface="Architects Daughter"/>
                <a:cs typeface="Architects Daughter"/>
                <a:sym typeface="Architects Daughter"/>
              </a:rPr>
              <a:t>Now I can study</a:t>
            </a:r>
            <a:br>
              <a:rPr lang="en" sz="1000">
                <a:latin typeface="Architects Daughter"/>
                <a:ea typeface="Architects Daughter"/>
                <a:cs typeface="Architects Daughter"/>
                <a:sym typeface="Architects Daughter"/>
              </a:rPr>
            </a:br>
            <a:r>
              <a:rPr lang="en" sz="1000">
                <a:latin typeface="Architects Daughter"/>
                <a:ea typeface="Architects Daughter"/>
                <a:cs typeface="Architects Daughter"/>
                <a:sym typeface="Architects Daughter"/>
              </a:rPr>
              <a:t>If you get lost and need help</a:t>
            </a:r>
            <a:br>
              <a:rPr lang="en" sz="1000">
                <a:latin typeface="Architects Daughter"/>
                <a:ea typeface="Architects Daughter"/>
                <a:cs typeface="Architects Daughter"/>
                <a:sym typeface="Architects Daughter"/>
              </a:rPr>
            </a:br>
            <a:r>
              <a:rPr lang="en" sz="1000">
                <a:latin typeface="Architects Daughter"/>
                <a:ea typeface="Architects Daughter"/>
                <a:cs typeface="Architects Daughter"/>
                <a:sym typeface="Architects Daughter"/>
              </a:rPr>
              <a:t>I’m here for you, buddy!</a:t>
            </a:r>
          </a:p>
        </p:txBody>
      </p:sp>
      <p:sp>
        <p:nvSpPr>
          <p:cNvPr id="165" name="Shape 165"/>
          <p:cNvSpPr txBox="1"/>
          <p:nvPr/>
        </p:nvSpPr>
        <p:spPr>
          <a:xfrm rot="-1232013">
            <a:off x="5675021" y="2547759"/>
            <a:ext cx="2772014" cy="366818"/>
          </a:xfrm>
          <a:prstGeom prst="rect">
            <a:avLst/>
          </a:prstGeom>
          <a:noFill/>
          <a:ln>
            <a:noFill/>
          </a:ln>
        </p:spPr>
        <p:txBody>
          <a:bodyPr lIns="91425" tIns="91425" rIns="91425" bIns="91425" anchor="t" anchorCtr="0">
            <a:noAutofit/>
          </a:bodyPr>
          <a:lstStyle/>
          <a:p>
            <a:pPr lvl="0">
              <a:spcBef>
                <a:spcPts val="0"/>
              </a:spcBef>
              <a:buNone/>
            </a:pPr>
            <a:r>
              <a:rPr lang="en" sz="1000">
                <a:latin typeface="Courgette"/>
                <a:ea typeface="Courgette"/>
                <a:cs typeface="Courgette"/>
                <a:sym typeface="Courgette"/>
              </a:rPr>
              <a:t>Chillin like a villain in the Criminology section</a:t>
            </a:r>
          </a:p>
        </p:txBody>
      </p:sp>
      <p:sp>
        <p:nvSpPr>
          <p:cNvPr id="166" name="Shape 166"/>
          <p:cNvSpPr txBox="1"/>
          <p:nvPr/>
        </p:nvSpPr>
        <p:spPr>
          <a:xfrm rot="265572">
            <a:off x="3389612" y="1181191"/>
            <a:ext cx="3261426" cy="792267"/>
          </a:xfrm>
          <a:prstGeom prst="rect">
            <a:avLst/>
          </a:prstGeom>
          <a:noFill/>
          <a:ln>
            <a:noFill/>
          </a:ln>
        </p:spPr>
        <p:txBody>
          <a:bodyPr lIns="91425" tIns="91425" rIns="91425" bIns="91425" anchor="t" anchorCtr="0">
            <a:noAutofit/>
          </a:bodyPr>
          <a:lstStyle/>
          <a:p>
            <a:pPr lvl="0">
              <a:spcBef>
                <a:spcPts val="0"/>
              </a:spcBef>
              <a:buNone/>
            </a:pPr>
            <a:r>
              <a:rPr lang="en" sz="1200">
                <a:latin typeface="Shadows Into Light"/>
                <a:ea typeface="Shadows Into Light"/>
                <a:cs typeface="Shadows Into Light"/>
                <a:sym typeface="Shadows Into Light"/>
              </a:rPr>
              <a:t>It’s Ellis Library and it’s really rad</a:t>
            </a:r>
            <a:br>
              <a:rPr lang="en" sz="1200">
                <a:latin typeface="Shadows Into Light"/>
                <a:ea typeface="Shadows Into Light"/>
                <a:cs typeface="Shadows Into Light"/>
                <a:sym typeface="Shadows Into Light"/>
              </a:rPr>
            </a:br>
            <a:r>
              <a:rPr lang="en" sz="1200">
                <a:latin typeface="Shadows Into Light"/>
                <a:ea typeface="Shadows Into Light"/>
                <a:cs typeface="Shadows Into Light"/>
                <a:sym typeface="Shadows Into Light"/>
              </a:rPr>
              <a:t>The books on display make me really glad</a:t>
            </a:r>
            <a:br>
              <a:rPr lang="en" sz="1200">
                <a:latin typeface="Shadows Into Light"/>
                <a:ea typeface="Shadows Into Light"/>
                <a:cs typeface="Shadows Into Light"/>
                <a:sym typeface="Shadows Into Light"/>
              </a:rPr>
            </a:br>
            <a:r>
              <a:rPr lang="en" sz="1200">
                <a:latin typeface="Shadows Into Light"/>
                <a:ea typeface="Shadows Into Light"/>
                <a:cs typeface="Shadows Into Light"/>
                <a:sym typeface="Shadows Into Light"/>
              </a:rPr>
              <a:t>That I have all these great resources at my disposal</a:t>
            </a:r>
            <a:br>
              <a:rPr lang="en" sz="1200">
                <a:latin typeface="Shadows Into Light"/>
                <a:ea typeface="Shadows Into Light"/>
                <a:cs typeface="Shadows Into Light"/>
                <a:sym typeface="Shadows Into Light"/>
              </a:rPr>
            </a:br>
            <a:r>
              <a:rPr lang="en" sz="1200">
                <a:latin typeface="Shadows Into Light"/>
                <a:ea typeface="Shadows Into Light"/>
                <a:cs typeface="Shadows Into Light"/>
                <a:sym typeface="Shadows Into Light"/>
              </a:rPr>
              <a:t>For when I’m ready to write my thesis proposal</a:t>
            </a:r>
          </a:p>
        </p:txBody>
      </p:sp>
      <p:sp>
        <p:nvSpPr>
          <p:cNvPr id="167" name="Shape 167"/>
          <p:cNvSpPr txBox="1"/>
          <p:nvPr/>
        </p:nvSpPr>
        <p:spPr>
          <a:xfrm rot="-737871">
            <a:off x="384320" y="3663119"/>
            <a:ext cx="1921184" cy="952505"/>
          </a:xfrm>
          <a:prstGeom prst="rect">
            <a:avLst/>
          </a:prstGeom>
          <a:noFill/>
          <a:ln>
            <a:noFill/>
          </a:ln>
        </p:spPr>
        <p:txBody>
          <a:bodyPr lIns="91425" tIns="91425" rIns="91425" bIns="91425" anchor="t" anchorCtr="0">
            <a:noAutofit/>
          </a:bodyPr>
          <a:lstStyle/>
          <a:p>
            <a:pPr lvl="0">
              <a:spcBef>
                <a:spcPts val="0"/>
              </a:spcBef>
              <a:buNone/>
            </a:pPr>
            <a:r>
              <a:rPr lang="en" sz="1100">
                <a:latin typeface="Kaushan Script"/>
                <a:ea typeface="Kaushan Script"/>
                <a:cs typeface="Kaushan Script"/>
                <a:sym typeface="Kaushan Script"/>
              </a:rPr>
              <a:t>Library, library</a:t>
            </a:r>
            <a:br>
              <a:rPr lang="en" sz="1100">
                <a:latin typeface="Kaushan Script"/>
                <a:ea typeface="Kaushan Script"/>
                <a:cs typeface="Kaushan Script"/>
                <a:sym typeface="Kaushan Script"/>
              </a:rPr>
            </a:br>
            <a:r>
              <a:rPr lang="en" sz="1100">
                <a:latin typeface="Kaushan Script"/>
                <a:ea typeface="Kaushan Script"/>
                <a:cs typeface="Kaushan Script"/>
                <a:sym typeface="Kaushan Script"/>
              </a:rPr>
              <a:t>Do you hear my voice?</a:t>
            </a:r>
            <a:br>
              <a:rPr lang="en" sz="1100">
                <a:latin typeface="Kaushan Script"/>
                <a:ea typeface="Kaushan Script"/>
                <a:cs typeface="Kaushan Script"/>
                <a:sym typeface="Kaushan Script"/>
              </a:rPr>
            </a:br>
            <a:r>
              <a:rPr lang="en" sz="1100">
                <a:latin typeface="Kaushan Script"/>
                <a:ea typeface="Kaushan Script"/>
                <a:cs typeface="Kaushan Script"/>
                <a:sym typeface="Kaushan Script"/>
              </a:rPr>
              <a:t>I only hear your voice.</a:t>
            </a:r>
            <a:br>
              <a:rPr lang="en" sz="1100">
                <a:latin typeface="Kaushan Script"/>
                <a:ea typeface="Kaushan Script"/>
                <a:cs typeface="Kaushan Script"/>
                <a:sym typeface="Kaushan Script"/>
              </a:rPr>
            </a:br>
            <a:r>
              <a:rPr lang="en" sz="1100">
                <a:latin typeface="Kaushan Script"/>
                <a:ea typeface="Kaushan Script"/>
                <a:cs typeface="Kaushan Script"/>
                <a:sym typeface="Kaushan Script"/>
              </a:rPr>
              <a:t>Pen clicking, papers flipping...</a:t>
            </a:r>
            <a:br>
              <a:rPr lang="en" sz="1100">
                <a:latin typeface="Kaushan Script"/>
                <a:ea typeface="Kaushan Script"/>
                <a:cs typeface="Kaushan Script"/>
                <a:sym typeface="Kaushan Script"/>
              </a:rPr>
            </a:br>
            <a:r>
              <a:rPr lang="en" sz="1100">
                <a:latin typeface="Kaushan Script"/>
                <a:ea typeface="Kaushan Script"/>
                <a:cs typeface="Kaushan Script"/>
                <a:sym typeface="Kaushan Script"/>
              </a:rPr>
              <a:t>It is so good to hear from you.</a:t>
            </a:r>
          </a:p>
        </p:txBody>
      </p:sp>
      <p:sp>
        <p:nvSpPr>
          <p:cNvPr id="168" name="Shape 168"/>
          <p:cNvSpPr txBox="1"/>
          <p:nvPr/>
        </p:nvSpPr>
        <p:spPr>
          <a:xfrm rot="-436035">
            <a:off x="5285547" y="3358440"/>
            <a:ext cx="3972410" cy="1539995"/>
          </a:xfrm>
          <a:prstGeom prst="rect">
            <a:avLst/>
          </a:prstGeom>
          <a:noFill/>
          <a:ln>
            <a:noFill/>
          </a:ln>
        </p:spPr>
        <p:txBody>
          <a:bodyPr lIns="91425" tIns="91425" rIns="91425" bIns="91425" anchor="t" anchorCtr="0">
            <a:noAutofit/>
          </a:bodyPr>
          <a:lstStyle/>
          <a:p>
            <a:pPr lvl="0">
              <a:spcBef>
                <a:spcPts val="0"/>
              </a:spcBef>
              <a:buNone/>
            </a:pPr>
            <a:r>
              <a:rPr lang="en" sz="1100">
                <a:latin typeface="Handlee"/>
                <a:ea typeface="Handlee"/>
                <a:cs typeface="Handlee"/>
                <a:sym typeface="Handlee"/>
              </a:rPr>
              <a:t>I’m over here at Ellis and you all should be jealous</a:t>
            </a:r>
          </a:p>
          <a:p>
            <a:pPr lvl="0">
              <a:spcBef>
                <a:spcPts val="0"/>
              </a:spcBef>
              <a:buNone/>
            </a:pPr>
            <a:r>
              <a:rPr lang="en" sz="1100">
                <a:latin typeface="Handlee"/>
                <a:ea typeface="Handlee"/>
                <a:cs typeface="Handlee"/>
                <a:sym typeface="Handlee"/>
              </a:rPr>
              <a:t>This place has more books than your grandma’s collection of relics.</a:t>
            </a:r>
          </a:p>
          <a:p>
            <a:pPr lvl="0">
              <a:spcBef>
                <a:spcPts val="0"/>
              </a:spcBef>
              <a:buNone/>
            </a:pPr>
            <a:r>
              <a:rPr lang="en" sz="1100">
                <a:latin typeface="Handlee"/>
                <a:ea typeface="Handlee"/>
                <a:cs typeface="Handlee"/>
                <a:sym typeface="Handlee"/>
              </a:rPr>
              <a:t>Don’t complain if you can’t find Dante’s circles of hell,</a:t>
            </a:r>
          </a:p>
          <a:p>
            <a:pPr lvl="0">
              <a:spcBef>
                <a:spcPts val="0"/>
              </a:spcBef>
              <a:buNone/>
            </a:pPr>
            <a:r>
              <a:rPr lang="en" sz="1100">
                <a:latin typeface="Handlee"/>
                <a:ea typeface="Handlee"/>
                <a:cs typeface="Handlee"/>
                <a:sym typeface="Handlee"/>
              </a:rPr>
              <a:t>Just ask the lady at the front for help.</a:t>
            </a:r>
          </a:p>
          <a:p>
            <a:pPr lvl="0">
              <a:spcBef>
                <a:spcPts val="0"/>
              </a:spcBef>
              <a:buNone/>
            </a:pPr>
            <a:r>
              <a:rPr lang="en" sz="1100">
                <a:latin typeface="Handlee"/>
                <a:ea typeface="Handlee"/>
                <a:cs typeface="Handlee"/>
                <a:sym typeface="Handlee"/>
              </a:rPr>
              <a:t>If your feet get sore take the elevator to fourth</a:t>
            </a:r>
          </a:p>
          <a:p>
            <a:pPr lvl="0">
              <a:spcBef>
                <a:spcPts val="0"/>
              </a:spcBef>
              <a:buNone/>
            </a:pPr>
            <a:r>
              <a:rPr lang="en" sz="1100">
                <a:latin typeface="Handlee"/>
                <a:ea typeface="Handlee"/>
                <a:cs typeface="Handlee"/>
                <a:sym typeface="Handlee"/>
              </a:rPr>
              <a:t>And gawk at a view you’ve never seen before</a:t>
            </a:r>
          </a:p>
          <a:p>
            <a:pPr lvl="0">
              <a:spcBef>
                <a:spcPts val="0"/>
              </a:spcBef>
              <a:buNone/>
            </a:pPr>
            <a:r>
              <a:rPr lang="en" sz="1100">
                <a:latin typeface="Handlee"/>
                <a:ea typeface="Handlee"/>
                <a:cs typeface="Handlee"/>
                <a:sym typeface="Handlee"/>
              </a:rPr>
              <a:t>It’s a stellar museum, a fantastical place</a:t>
            </a:r>
          </a:p>
          <a:p>
            <a:pPr lvl="0">
              <a:spcBef>
                <a:spcPts val="0"/>
              </a:spcBef>
              <a:buNone/>
            </a:pPr>
            <a:r>
              <a:rPr lang="en" sz="1100">
                <a:latin typeface="Handlee"/>
                <a:ea typeface="Handlee"/>
                <a:cs typeface="Handlee"/>
                <a:sym typeface="Handlee"/>
              </a:rPr>
              <a:t>Just don’t get lost, remember, it’s not a race.</a:t>
            </a:r>
          </a:p>
        </p:txBody>
      </p:sp>
      <p:sp>
        <p:nvSpPr>
          <p:cNvPr id="169" name="Shape 169"/>
          <p:cNvSpPr txBox="1"/>
          <p:nvPr/>
        </p:nvSpPr>
        <p:spPr>
          <a:xfrm>
            <a:off x="2658050" y="4350200"/>
            <a:ext cx="2220300" cy="327900"/>
          </a:xfrm>
          <a:prstGeom prst="rect">
            <a:avLst/>
          </a:prstGeom>
          <a:noFill/>
          <a:ln>
            <a:noFill/>
          </a:ln>
        </p:spPr>
        <p:txBody>
          <a:bodyPr lIns="91425" tIns="91425" rIns="91425" bIns="91425" anchor="t" anchorCtr="0">
            <a:noAutofit/>
          </a:bodyPr>
          <a:lstStyle/>
          <a:p>
            <a:pPr lvl="0">
              <a:spcBef>
                <a:spcPts val="0"/>
              </a:spcBef>
              <a:buNone/>
            </a:pPr>
            <a:r>
              <a:rPr lang="en" sz="1100">
                <a:latin typeface="Coming Soon"/>
                <a:ea typeface="Coming Soon"/>
                <a:cs typeface="Coming Soon"/>
                <a:sym typeface="Coming Soon"/>
              </a:rPr>
              <a:t>This is the ocean where I belong</a:t>
            </a:r>
          </a:p>
        </p:txBody>
      </p:sp>
      <p:sp>
        <p:nvSpPr>
          <p:cNvPr id="170" name="Shape 170"/>
          <p:cNvSpPr txBox="1"/>
          <p:nvPr/>
        </p:nvSpPr>
        <p:spPr>
          <a:xfrm>
            <a:off x="2162775" y="2311075"/>
            <a:ext cx="3336300" cy="1558500"/>
          </a:xfrm>
          <a:prstGeom prst="rect">
            <a:avLst/>
          </a:prstGeom>
          <a:noFill/>
          <a:ln>
            <a:noFill/>
          </a:ln>
        </p:spPr>
        <p:txBody>
          <a:bodyPr lIns="91425" tIns="91425" rIns="91425" bIns="91425" anchor="t" anchorCtr="0">
            <a:noAutofit/>
          </a:bodyPr>
          <a:lstStyle/>
          <a:p>
            <a:pPr lvl="0">
              <a:spcBef>
                <a:spcPts val="0"/>
              </a:spcBef>
              <a:buNone/>
            </a:pPr>
            <a:r>
              <a:rPr lang="en" sz="1000">
                <a:latin typeface="Gloria Hallelujah"/>
                <a:ea typeface="Gloria Hallelujah"/>
                <a:cs typeface="Gloria Hallelujah"/>
                <a:sym typeface="Gloria Hallelujah"/>
              </a:rPr>
              <a:t>With a cup of coffee, I come to Ellis.</a:t>
            </a:r>
            <a:br>
              <a:rPr lang="en" sz="1000">
                <a:latin typeface="Gloria Hallelujah"/>
                <a:ea typeface="Gloria Hallelujah"/>
                <a:cs typeface="Gloria Hallelujah"/>
                <a:sym typeface="Gloria Hallelujah"/>
              </a:rPr>
            </a:br>
            <a:r>
              <a:rPr lang="en" sz="1000">
                <a:latin typeface="Gloria Hallelujah"/>
                <a:ea typeface="Gloria Hallelujah"/>
                <a:cs typeface="Gloria Hallelujah"/>
                <a:sym typeface="Gloria Hallelujah"/>
              </a:rPr>
              <a:t>With a mountain of assignments, I come to Ellis.</a:t>
            </a:r>
          </a:p>
          <a:p>
            <a:pPr lvl="0">
              <a:spcBef>
                <a:spcPts val="0"/>
              </a:spcBef>
              <a:buNone/>
            </a:pPr>
            <a:r>
              <a:rPr lang="en" sz="1000">
                <a:latin typeface="Gloria Hallelujah"/>
                <a:ea typeface="Gloria Hallelujah"/>
                <a:cs typeface="Gloria Hallelujah"/>
                <a:sym typeface="Gloria Hallelujah"/>
              </a:rPr>
              <a:t>With a lack of sleep, I come to Ellis.</a:t>
            </a:r>
          </a:p>
          <a:p>
            <a:pPr lvl="0">
              <a:spcBef>
                <a:spcPts val="0"/>
              </a:spcBef>
              <a:buNone/>
            </a:pPr>
            <a:r>
              <a:rPr lang="en" sz="1000">
                <a:latin typeface="Gloria Hallelujah"/>
                <a:ea typeface="Gloria Hallelujah"/>
                <a:cs typeface="Gloria Hallelujah"/>
                <a:sym typeface="Gloria Hallelujah"/>
              </a:rPr>
              <a:t>With a number of thoughts, I come to Ellis.</a:t>
            </a:r>
          </a:p>
          <a:p>
            <a:pPr lvl="0">
              <a:spcBef>
                <a:spcPts val="0"/>
              </a:spcBef>
              <a:buNone/>
            </a:pPr>
            <a:r>
              <a:rPr lang="en" sz="1000">
                <a:latin typeface="Gloria Hallelujah"/>
                <a:ea typeface="Gloria Hallelujah"/>
                <a:cs typeface="Gloria Hallelujah"/>
                <a:sym typeface="Gloria Hallelujah"/>
              </a:rPr>
              <a:t>Oh Ellis, Oh Ellis, how old you are, and how resourceful.</a:t>
            </a:r>
          </a:p>
          <a:p>
            <a:pPr lvl="0">
              <a:spcBef>
                <a:spcPts val="0"/>
              </a:spcBef>
              <a:buNone/>
            </a:pPr>
            <a:r>
              <a:rPr lang="en" sz="1000">
                <a:latin typeface="Gloria Hallelujah"/>
                <a:ea typeface="Gloria Hallelujah"/>
                <a:cs typeface="Gloria Hallelujah"/>
                <a:sym typeface="Gloria Hallelujah"/>
              </a:rPr>
              <a:t>Pacing back and forth, chasing high and deep, I find you in this unforgettable morning.</a:t>
            </a:r>
          </a:p>
          <a:p>
            <a:pPr lvl="0">
              <a:spcBef>
                <a:spcPts val="0"/>
              </a:spcBef>
              <a:buNone/>
            </a:pPr>
            <a:r>
              <a:rPr lang="en" sz="1000">
                <a:latin typeface="Gloria Hallelujah"/>
                <a:ea typeface="Gloria Hallelujah"/>
                <a:cs typeface="Gloria Hallelujah"/>
                <a:sym typeface="Gloria Hallelujah"/>
              </a:rPr>
              <a:t>Will you remember me, like I remember you?</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Shape 175"/>
          <p:cNvSpPr txBox="1">
            <a:spLocks noGrp="1"/>
          </p:cNvSpPr>
          <p:nvPr>
            <p:ph type="title"/>
          </p:nvPr>
        </p:nvSpPr>
        <p:spPr>
          <a:xfrm>
            <a:off x="304800" y="309350"/>
            <a:ext cx="8537700" cy="748200"/>
          </a:xfrm>
          <a:prstGeom prst="rect">
            <a:avLst/>
          </a:prstGeom>
        </p:spPr>
        <p:txBody>
          <a:bodyPr lIns="91425" tIns="91425" rIns="91425" bIns="91425" anchor="t" anchorCtr="0">
            <a:noAutofit/>
          </a:bodyPr>
          <a:lstStyle/>
          <a:p>
            <a:pPr lvl="0">
              <a:spcBef>
                <a:spcPts val="0"/>
              </a:spcBef>
              <a:buNone/>
            </a:pPr>
            <a:r>
              <a:rPr lang="en"/>
              <a:t>Selfies:</a:t>
            </a:r>
          </a:p>
        </p:txBody>
      </p:sp>
      <p:pic>
        <p:nvPicPr>
          <p:cNvPr id="176" name="Shape 176" descr="1.JPG"/>
          <p:cNvPicPr preferRelativeResize="0"/>
          <p:nvPr/>
        </p:nvPicPr>
        <p:blipFill>
          <a:blip r:embed="rId3">
            <a:alphaModFix/>
          </a:blip>
          <a:stretch>
            <a:fillRect/>
          </a:stretch>
        </p:blipFill>
        <p:spPr>
          <a:xfrm>
            <a:off x="258225" y="3066087"/>
            <a:ext cx="1841376" cy="1381027"/>
          </a:xfrm>
          <a:prstGeom prst="rect">
            <a:avLst/>
          </a:prstGeom>
          <a:noFill/>
          <a:ln>
            <a:noFill/>
          </a:ln>
        </p:spPr>
      </p:pic>
      <p:pic>
        <p:nvPicPr>
          <p:cNvPr id="177" name="Shape 177"/>
          <p:cNvPicPr preferRelativeResize="0"/>
          <p:nvPr/>
        </p:nvPicPr>
        <p:blipFill>
          <a:blip r:embed="rId4">
            <a:alphaModFix/>
          </a:blip>
          <a:stretch>
            <a:fillRect/>
          </a:stretch>
        </p:blipFill>
        <p:spPr>
          <a:xfrm>
            <a:off x="304799" y="1136775"/>
            <a:ext cx="1418999" cy="1892006"/>
          </a:xfrm>
          <a:prstGeom prst="rect">
            <a:avLst/>
          </a:prstGeom>
          <a:noFill/>
          <a:ln>
            <a:noFill/>
          </a:ln>
        </p:spPr>
      </p:pic>
      <p:pic>
        <p:nvPicPr>
          <p:cNvPr id="178" name="Shape 178"/>
          <p:cNvPicPr preferRelativeResize="0"/>
          <p:nvPr/>
        </p:nvPicPr>
        <p:blipFill>
          <a:blip r:embed="rId5">
            <a:alphaModFix/>
          </a:blip>
          <a:stretch>
            <a:fillRect/>
          </a:stretch>
        </p:blipFill>
        <p:spPr>
          <a:xfrm>
            <a:off x="1797300" y="629424"/>
            <a:ext cx="1419000" cy="1892020"/>
          </a:xfrm>
          <a:prstGeom prst="rect">
            <a:avLst/>
          </a:prstGeom>
          <a:noFill/>
          <a:ln>
            <a:noFill/>
          </a:ln>
        </p:spPr>
      </p:pic>
      <p:pic>
        <p:nvPicPr>
          <p:cNvPr id="179" name="Shape 179"/>
          <p:cNvPicPr preferRelativeResize="0"/>
          <p:nvPr/>
        </p:nvPicPr>
        <p:blipFill>
          <a:blip r:embed="rId6">
            <a:alphaModFix/>
          </a:blip>
          <a:stretch>
            <a:fillRect/>
          </a:stretch>
        </p:blipFill>
        <p:spPr>
          <a:xfrm>
            <a:off x="3255881" y="375400"/>
            <a:ext cx="1161593" cy="2061825"/>
          </a:xfrm>
          <a:prstGeom prst="rect">
            <a:avLst/>
          </a:prstGeom>
          <a:noFill/>
          <a:ln>
            <a:noFill/>
          </a:ln>
        </p:spPr>
      </p:pic>
      <p:pic>
        <p:nvPicPr>
          <p:cNvPr id="180" name="Shape 180"/>
          <p:cNvPicPr preferRelativeResize="0"/>
          <p:nvPr/>
        </p:nvPicPr>
        <p:blipFill>
          <a:blip r:embed="rId7">
            <a:alphaModFix/>
          </a:blip>
          <a:stretch>
            <a:fillRect/>
          </a:stretch>
        </p:blipFill>
        <p:spPr>
          <a:xfrm>
            <a:off x="3667650" y="2631075"/>
            <a:ext cx="1384099" cy="1892001"/>
          </a:xfrm>
          <a:prstGeom prst="rect">
            <a:avLst/>
          </a:prstGeom>
          <a:noFill/>
          <a:ln>
            <a:noFill/>
          </a:ln>
        </p:spPr>
      </p:pic>
      <p:pic>
        <p:nvPicPr>
          <p:cNvPr id="181" name="Shape 181"/>
          <p:cNvPicPr preferRelativeResize="0"/>
          <p:nvPr/>
        </p:nvPicPr>
        <p:blipFill>
          <a:blip r:embed="rId8">
            <a:alphaModFix/>
          </a:blip>
          <a:stretch>
            <a:fillRect/>
          </a:stretch>
        </p:blipFill>
        <p:spPr>
          <a:xfrm>
            <a:off x="2174129" y="3034275"/>
            <a:ext cx="1419000" cy="1892000"/>
          </a:xfrm>
          <a:prstGeom prst="rect">
            <a:avLst/>
          </a:prstGeom>
          <a:noFill/>
          <a:ln>
            <a:noFill/>
          </a:ln>
        </p:spPr>
      </p:pic>
      <p:pic>
        <p:nvPicPr>
          <p:cNvPr id="182" name="Shape 182"/>
          <p:cNvPicPr preferRelativeResize="0"/>
          <p:nvPr/>
        </p:nvPicPr>
        <p:blipFill>
          <a:blip r:embed="rId9">
            <a:alphaModFix/>
          </a:blip>
          <a:stretch>
            <a:fillRect/>
          </a:stretch>
        </p:blipFill>
        <p:spPr>
          <a:xfrm>
            <a:off x="5126275" y="2839149"/>
            <a:ext cx="2143958" cy="1607975"/>
          </a:xfrm>
          <a:prstGeom prst="rect">
            <a:avLst/>
          </a:prstGeom>
          <a:noFill/>
          <a:ln>
            <a:noFill/>
          </a:ln>
        </p:spPr>
      </p:pic>
      <p:pic>
        <p:nvPicPr>
          <p:cNvPr id="183" name="Shape 183"/>
          <p:cNvPicPr preferRelativeResize="0"/>
          <p:nvPr/>
        </p:nvPicPr>
        <p:blipFill>
          <a:blip r:embed="rId10">
            <a:alphaModFix/>
          </a:blip>
          <a:stretch>
            <a:fillRect/>
          </a:stretch>
        </p:blipFill>
        <p:spPr>
          <a:xfrm>
            <a:off x="4488324" y="629450"/>
            <a:ext cx="1419000" cy="1891977"/>
          </a:xfrm>
          <a:prstGeom prst="rect">
            <a:avLst/>
          </a:prstGeom>
          <a:noFill/>
          <a:ln>
            <a:noFill/>
          </a:ln>
        </p:spPr>
      </p:pic>
      <p:pic>
        <p:nvPicPr>
          <p:cNvPr id="184" name="Shape 184"/>
          <p:cNvPicPr preferRelativeResize="0"/>
          <p:nvPr/>
        </p:nvPicPr>
        <p:blipFill>
          <a:blip r:embed="rId11">
            <a:alphaModFix/>
          </a:blip>
          <a:stretch>
            <a:fillRect/>
          </a:stretch>
        </p:blipFill>
        <p:spPr>
          <a:xfrm>
            <a:off x="7363362" y="2724749"/>
            <a:ext cx="1494487" cy="1992649"/>
          </a:xfrm>
          <a:prstGeom prst="rect">
            <a:avLst/>
          </a:prstGeom>
          <a:noFill/>
          <a:ln>
            <a:noFill/>
          </a:ln>
        </p:spPr>
      </p:pic>
      <p:pic>
        <p:nvPicPr>
          <p:cNvPr id="185" name="Shape 185"/>
          <p:cNvPicPr preferRelativeResize="0"/>
          <p:nvPr/>
        </p:nvPicPr>
        <p:blipFill>
          <a:blip r:embed="rId12">
            <a:alphaModFix/>
          </a:blip>
          <a:stretch>
            <a:fillRect/>
          </a:stretch>
        </p:blipFill>
        <p:spPr>
          <a:xfrm>
            <a:off x="7698637" y="239175"/>
            <a:ext cx="1283763" cy="2282251"/>
          </a:xfrm>
          <a:prstGeom prst="rect">
            <a:avLst/>
          </a:prstGeom>
          <a:noFill/>
          <a:ln>
            <a:noFill/>
          </a:ln>
        </p:spPr>
      </p:pic>
      <p:pic>
        <p:nvPicPr>
          <p:cNvPr id="186" name="Shape 186"/>
          <p:cNvPicPr preferRelativeResize="0"/>
          <p:nvPr/>
        </p:nvPicPr>
        <p:blipFill>
          <a:blip r:embed="rId13">
            <a:alphaModFix/>
          </a:blip>
          <a:stretch>
            <a:fillRect/>
          </a:stretch>
        </p:blipFill>
        <p:spPr>
          <a:xfrm>
            <a:off x="5978174" y="307300"/>
            <a:ext cx="1597468" cy="2129926"/>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Shape 191"/>
          <p:cNvSpPr txBox="1">
            <a:spLocks noGrp="1"/>
          </p:cNvSpPr>
          <p:nvPr>
            <p:ph type="title"/>
          </p:nvPr>
        </p:nvSpPr>
        <p:spPr>
          <a:xfrm>
            <a:off x="304800" y="4550"/>
            <a:ext cx="8537700" cy="748200"/>
          </a:xfrm>
          <a:prstGeom prst="rect">
            <a:avLst/>
          </a:prstGeom>
        </p:spPr>
        <p:txBody>
          <a:bodyPr lIns="91425" tIns="91425" rIns="91425" bIns="91425" anchor="t" anchorCtr="0">
            <a:noAutofit/>
          </a:bodyPr>
          <a:lstStyle/>
          <a:p>
            <a:pPr lvl="0" algn="ctr">
              <a:spcBef>
                <a:spcPts val="0"/>
              </a:spcBef>
              <a:buNone/>
            </a:pPr>
            <a:r>
              <a:rPr lang="en"/>
              <a:t>References</a:t>
            </a:r>
          </a:p>
        </p:txBody>
      </p:sp>
      <p:sp>
        <p:nvSpPr>
          <p:cNvPr id="192" name="Shape 192"/>
          <p:cNvSpPr txBox="1">
            <a:spLocks noGrp="1"/>
          </p:cNvSpPr>
          <p:nvPr>
            <p:ph type="body" idx="4294967295"/>
          </p:nvPr>
        </p:nvSpPr>
        <p:spPr>
          <a:xfrm>
            <a:off x="311700" y="771475"/>
            <a:ext cx="8128200" cy="3340200"/>
          </a:xfrm>
          <a:prstGeom prst="rect">
            <a:avLst/>
          </a:prstGeom>
        </p:spPr>
        <p:txBody>
          <a:bodyPr lIns="91425" tIns="91425" rIns="91425" bIns="91425" anchor="t" anchorCtr="0">
            <a:noAutofit/>
          </a:bodyPr>
          <a:lstStyle/>
          <a:p>
            <a:pPr lvl="0" rtl="0">
              <a:spcBef>
                <a:spcPts val="0"/>
              </a:spcBef>
              <a:spcAft>
                <a:spcPts val="0"/>
              </a:spcAft>
              <a:buNone/>
            </a:pPr>
            <a:r>
              <a:rPr lang="en" sz="1400">
                <a:solidFill>
                  <a:srgbClr val="000000"/>
                </a:solidFill>
                <a:latin typeface="Arial"/>
                <a:ea typeface="Arial"/>
                <a:cs typeface="Arial"/>
                <a:sym typeface="Arial"/>
              </a:rPr>
              <a:t>Cerny, J., and Holcomb,J. (2012). "Using a QR Code Scavenger Hunt to Promote Library Services to Teens." </a:t>
            </a:r>
            <a:r>
              <a:rPr lang="en" sz="1400" i="1">
                <a:solidFill>
                  <a:srgbClr val="000000"/>
                </a:solidFill>
                <a:latin typeface="Arial"/>
                <a:ea typeface="Arial"/>
                <a:cs typeface="Arial"/>
                <a:sym typeface="Arial"/>
              </a:rPr>
              <a:t>Virginia Libraries</a:t>
            </a:r>
            <a:r>
              <a:rPr lang="en" sz="1400">
                <a:solidFill>
                  <a:srgbClr val="000000"/>
                </a:solidFill>
                <a:latin typeface="Arial"/>
                <a:ea typeface="Arial"/>
                <a:cs typeface="Arial"/>
                <a:sym typeface="Arial"/>
              </a:rPr>
              <a:t> </a:t>
            </a:r>
            <a:r>
              <a:rPr lang="en" sz="1400" i="1">
                <a:solidFill>
                  <a:srgbClr val="000000"/>
                </a:solidFill>
                <a:latin typeface="Arial"/>
                <a:ea typeface="Arial"/>
                <a:cs typeface="Arial"/>
                <a:sym typeface="Arial"/>
              </a:rPr>
              <a:t>58</a:t>
            </a:r>
            <a:r>
              <a:rPr lang="en" sz="1400">
                <a:solidFill>
                  <a:srgbClr val="000000"/>
                </a:solidFill>
                <a:latin typeface="Arial"/>
                <a:ea typeface="Arial"/>
                <a:cs typeface="Arial"/>
                <a:sym typeface="Arial"/>
              </a:rPr>
              <a:t> (1), 39-42. </a:t>
            </a:r>
          </a:p>
          <a:p>
            <a:pPr lvl="0" rtl="0">
              <a:spcBef>
                <a:spcPts val="0"/>
              </a:spcBef>
              <a:spcAft>
                <a:spcPts val="0"/>
              </a:spcAft>
              <a:buNone/>
            </a:pPr>
            <a:endParaRPr sz="1400">
              <a:solidFill>
                <a:srgbClr val="000000"/>
              </a:solidFill>
              <a:latin typeface="Arial"/>
              <a:ea typeface="Arial"/>
              <a:cs typeface="Arial"/>
              <a:sym typeface="Arial"/>
            </a:endParaRPr>
          </a:p>
          <a:p>
            <a:pPr marL="304800" lvl="0" rtl="0">
              <a:spcBef>
                <a:spcPts val="0"/>
              </a:spcBef>
              <a:spcAft>
                <a:spcPts val="0"/>
              </a:spcAft>
              <a:buNone/>
            </a:pPr>
            <a:r>
              <a:rPr lang="en" sz="1400">
                <a:solidFill>
                  <a:srgbClr val="000000"/>
                </a:solidFill>
                <a:latin typeface="Arial"/>
                <a:ea typeface="Arial"/>
                <a:cs typeface="Arial"/>
                <a:sym typeface="Arial"/>
              </a:rPr>
              <a:t>Library Book Yields Fake Crime Photo." (1993). </a:t>
            </a:r>
            <a:r>
              <a:rPr lang="en" sz="1400" i="1">
                <a:solidFill>
                  <a:srgbClr val="000000"/>
                </a:solidFill>
                <a:latin typeface="Arial"/>
                <a:ea typeface="Arial"/>
                <a:cs typeface="Arial"/>
                <a:sym typeface="Arial"/>
              </a:rPr>
              <a:t>American Libraries</a:t>
            </a:r>
            <a:r>
              <a:rPr lang="en" sz="1400">
                <a:solidFill>
                  <a:srgbClr val="000000"/>
                </a:solidFill>
                <a:latin typeface="Arial"/>
                <a:ea typeface="Arial"/>
                <a:cs typeface="Arial"/>
                <a:sym typeface="Arial"/>
              </a:rPr>
              <a:t> (24), 119. </a:t>
            </a:r>
          </a:p>
          <a:p>
            <a:pPr marL="304800" lvl="0" rtl="0">
              <a:spcBef>
                <a:spcPts val="0"/>
              </a:spcBef>
              <a:spcAft>
                <a:spcPts val="0"/>
              </a:spcAft>
              <a:buNone/>
            </a:pPr>
            <a:r>
              <a:rPr lang="en" sz="1400">
                <a:solidFill>
                  <a:srgbClr val="000000"/>
                </a:solidFill>
                <a:latin typeface="Arial"/>
                <a:ea typeface="Arial"/>
                <a:cs typeface="Arial"/>
                <a:sym typeface="Arial"/>
              </a:rPr>
              <a:t> </a:t>
            </a:r>
          </a:p>
          <a:p>
            <a:pPr marL="304800" lvl="0" rtl="0">
              <a:spcBef>
                <a:spcPts val="0"/>
              </a:spcBef>
              <a:spcAft>
                <a:spcPts val="0"/>
              </a:spcAft>
              <a:buNone/>
            </a:pPr>
            <a:r>
              <a:rPr lang="en" sz="1400">
                <a:solidFill>
                  <a:srgbClr val="000000"/>
                </a:solidFill>
                <a:latin typeface="Arial"/>
                <a:ea typeface="Arial"/>
                <a:cs typeface="Arial"/>
                <a:sym typeface="Arial"/>
              </a:rPr>
              <a:t>McCutcheon, R. (1989). </a:t>
            </a:r>
            <a:r>
              <a:rPr lang="en" sz="1400" i="1">
                <a:solidFill>
                  <a:srgbClr val="000000"/>
                </a:solidFill>
                <a:latin typeface="Arial"/>
                <a:ea typeface="Arial"/>
                <a:cs typeface="Arial"/>
                <a:sym typeface="Arial"/>
              </a:rPr>
              <a:t>Can you find it?: 25 Library scavenger hunts to sharpen your research skills</a:t>
            </a:r>
            <a:r>
              <a:rPr lang="en" sz="1400">
                <a:solidFill>
                  <a:srgbClr val="000000"/>
                </a:solidFill>
                <a:latin typeface="Arial"/>
                <a:ea typeface="Arial"/>
                <a:cs typeface="Arial"/>
                <a:sym typeface="Arial"/>
              </a:rPr>
              <a:t>. United States of America: Free Spirit.</a:t>
            </a:r>
          </a:p>
          <a:p>
            <a:pPr marR="711200" lvl="0" rtl="0">
              <a:spcBef>
                <a:spcPts val="0"/>
              </a:spcBef>
              <a:spcAft>
                <a:spcPts val="0"/>
              </a:spcAft>
              <a:buNone/>
            </a:pPr>
            <a:endParaRPr sz="1400">
              <a:solidFill>
                <a:srgbClr val="000000"/>
              </a:solidFill>
              <a:latin typeface="Arial"/>
              <a:ea typeface="Arial"/>
              <a:cs typeface="Arial"/>
              <a:sym typeface="Arial"/>
            </a:endParaRPr>
          </a:p>
          <a:p>
            <a:pPr marR="711200" lvl="0" rtl="0">
              <a:spcBef>
                <a:spcPts val="0"/>
              </a:spcBef>
              <a:spcAft>
                <a:spcPts val="0"/>
              </a:spcAft>
              <a:buNone/>
            </a:pPr>
            <a:r>
              <a:rPr lang="en" sz="1400">
                <a:solidFill>
                  <a:srgbClr val="000000"/>
                </a:solidFill>
                <a:latin typeface="Arial"/>
                <a:ea typeface="Arial"/>
                <a:cs typeface="Arial"/>
                <a:sym typeface="Arial"/>
              </a:rPr>
              <a:t>McCutcheon, R. (1990). "Library Scavenger Hunts: A Way Out of the Bewilderness." </a:t>
            </a:r>
            <a:r>
              <a:rPr lang="en" sz="1400" i="1">
                <a:solidFill>
                  <a:srgbClr val="000000"/>
                </a:solidFill>
                <a:latin typeface="Arial"/>
                <a:ea typeface="Arial"/>
                <a:cs typeface="Arial"/>
                <a:sym typeface="Arial"/>
              </a:rPr>
              <a:t>Wilson Library Bulletin</a:t>
            </a:r>
            <a:r>
              <a:rPr lang="en" sz="1400">
                <a:solidFill>
                  <a:srgbClr val="000000"/>
                </a:solidFill>
                <a:latin typeface="Arial"/>
                <a:ea typeface="Arial"/>
                <a:cs typeface="Arial"/>
                <a:sym typeface="Arial"/>
              </a:rPr>
              <a:t> (64), 38-40.</a:t>
            </a:r>
          </a:p>
          <a:p>
            <a:pPr marL="304800" lvl="0" rtl="0">
              <a:spcBef>
                <a:spcPts val="0"/>
              </a:spcBef>
              <a:spcAft>
                <a:spcPts val="0"/>
              </a:spcAft>
              <a:buNone/>
            </a:pPr>
            <a:endParaRPr sz="1400">
              <a:solidFill>
                <a:srgbClr val="000000"/>
              </a:solidFill>
              <a:latin typeface="Arial"/>
              <a:ea typeface="Arial"/>
              <a:cs typeface="Arial"/>
              <a:sym typeface="Arial"/>
            </a:endParaRPr>
          </a:p>
          <a:p>
            <a:pPr lvl="0" rtl="0">
              <a:spcBef>
                <a:spcPts val="0"/>
              </a:spcBef>
              <a:buNone/>
            </a:pPr>
            <a:r>
              <a:rPr lang="en" sz="1400">
                <a:solidFill>
                  <a:srgbClr val="000000"/>
                </a:solidFill>
                <a:latin typeface="Arial"/>
                <a:ea typeface="Arial"/>
                <a:cs typeface="Arial"/>
                <a:sym typeface="Arial"/>
              </a:rPr>
              <a:t>Renner, B. R., Cahoon, E., &amp; Allegri, F. (2016). Low-Tech Scavenger Hunt Model for Student Orientation.</a:t>
            </a:r>
            <a:r>
              <a:rPr lang="en" sz="1400" i="1">
                <a:solidFill>
                  <a:srgbClr val="000000"/>
                </a:solidFill>
                <a:latin typeface="Arial"/>
                <a:ea typeface="Arial"/>
                <a:cs typeface="Arial"/>
                <a:sym typeface="Arial"/>
              </a:rPr>
              <a:t> Medical Reference Services Quarterly</a:t>
            </a:r>
            <a:r>
              <a:rPr lang="en" sz="1400">
                <a:solidFill>
                  <a:srgbClr val="000000"/>
                </a:solidFill>
                <a:latin typeface="Arial"/>
                <a:ea typeface="Arial"/>
                <a:cs typeface="Arial"/>
                <a:sym typeface="Arial"/>
              </a:rPr>
              <a:t>,</a:t>
            </a:r>
            <a:r>
              <a:rPr lang="en" sz="1400" i="1">
                <a:solidFill>
                  <a:srgbClr val="000000"/>
                </a:solidFill>
                <a:latin typeface="Arial"/>
                <a:ea typeface="Arial"/>
                <a:cs typeface="Arial"/>
                <a:sym typeface="Arial"/>
              </a:rPr>
              <a:t> 35</a:t>
            </a:r>
            <a:r>
              <a:rPr lang="en" sz="1400">
                <a:solidFill>
                  <a:srgbClr val="000000"/>
                </a:solidFill>
                <a:latin typeface="Arial"/>
                <a:ea typeface="Arial"/>
                <a:cs typeface="Arial"/>
                <a:sym typeface="Arial"/>
              </a:rPr>
              <a:t>(4), 372-387.</a:t>
            </a:r>
          </a:p>
          <a:p>
            <a:pPr lvl="0">
              <a:spcBef>
                <a:spcPts val="0"/>
              </a:spcBef>
              <a:buNone/>
            </a:pPr>
            <a:r>
              <a:rPr lang="en" sz="1400">
                <a:solidFill>
                  <a:srgbClr val="000000"/>
                </a:solidFill>
                <a:latin typeface="Arial"/>
                <a:ea typeface="Arial"/>
                <a:cs typeface="Arial"/>
                <a:sym typeface="Arial"/>
              </a:rPr>
              <a:t>Rugan, E. e., &amp; Nero, M. m. (2013). Library Scavenger Hunts: The Good, the Bad, and the Ugly. </a:t>
            </a:r>
            <a:r>
              <a:rPr lang="en" sz="1400" i="1">
                <a:solidFill>
                  <a:srgbClr val="000000"/>
                </a:solidFill>
                <a:latin typeface="Arial"/>
                <a:ea typeface="Arial"/>
                <a:cs typeface="Arial"/>
                <a:sym typeface="Arial"/>
              </a:rPr>
              <a:t>Southeastern Librarian</a:t>
            </a:r>
            <a:r>
              <a:rPr lang="en" sz="1400">
                <a:solidFill>
                  <a:srgbClr val="000000"/>
                </a:solidFill>
                <a:latin typeface="Arial"/>
                <a:ea typeface="Arial"/>
                <a:cs typeface="Arial"/>
                <a:sym typeface="Arial"/>
              </a:rPr>
              <a:t>, </a:t>
            </a:r>
            <a:r>
              <a:rPr lang="en" sz="1400" i="1">
                <a:solidFill>
                  <a:srgbClr val="000000"/>
                </a:solidFill>
                <a:latin typeface="Arial"/>
                <a:ea typeface="Arial"/>
                <a:cs typeface="Arial"/>
                <a:sym typeface="Arial"/>
              </a:rPr>
              <a:t>61</a:t>
            </a:r>
            <a:r>
              <a:rPr lang="en" sz="1400">
                <a:solidFill>
                  <a:srgbClr val="000000"/>
                </a:solidFill>
                <a:latin typeface="Arial"/>
                <a:ea typeface="Arial"/>
                <a:cs typeface="Arial"/>
                <a:sym typeface="Arial"/>
              </a:rPr>
              <a:t>(3), 7-10.</a:t>
            </a:r>
          </a:p>
          <a:p>
            <a:pPr lvl="0" rtl="0">
              <a:spcBef>
                <a:spcPts val="0"/>
              </a:spcBef>
              <a:buNone/>
            </a:pPr>
            <a:endParaRPr>
              <a:solidFill>
                <a:srgbClr val="000000"/>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sp>
        <p:nvSpPr>
          <p:cNvPr id="64" name="Shape 64"/>
          <p:cNvSpPr txBox="1">
            <a:spLocks noGrp="1"/>
          </p:cNvSpPr>
          <p:nvPr>
            <p:ph type="title"/>
          </p:nvPr>
        </p:nvSpPr>
        <p:spPr>
          <a:xfrm>
            <a:off x="0" y="0"/>
            <a:ext cx="9144000" cy="902700"/>
          </a:xfrm>
          <a:prstGeom prst="rect">
            <a:avLst/>
          </a:prstGeom>
        </p:spPr>
        <p:txBody>
          <a:bodyPr lIns="91425" tIns="91425" rIns="91425" bIns="91425" anchor="ctr" anchorCtr="0">
            <a:noAutofit/>
          </a:bodyPr>
          <a:lstStyle/>
          <a:p>
            <a:pPr lvl="0">
              <a:spcBef>
                <a:spcPts val="0"/>
              </a:spcBef>
              <a:buNone/>
            </a:pPr>
            <a:r>
              <a:rPr lang="en" sz="4700"/>
              <a:t>MU Libraries instruction committee 2015-2016	</a:t>
            </a:r>
          </a:p>
        </p:txBody>
      </p:sp>
      <p:grpSp>
        <p:nvGrpSpPr>
          <p:cNvPr id="65" name="Shape 65"/>
          <p:cNvGrpSpPr/>
          <p:nvPr/>
        </p:nvGrpSpPr>
        <p:grpSpPr>
          <a:xfrm>
            <a:off x="3001349" y="917258"/>
            <a:ext cx="3141306" cy="2539210"/>
            <a:chOff x="3244999" y="78225"/>
            <a:chExt cx="2604300" cy="1993100"/>
          </a:xfrm>
        </p:grpSpPr>
        <p:pic>
          <p:nvPicPr>
            <p:cNvPr id="66" name="Shape 66" descr="Goodie.JPG"/>
            <p:cNvPicPr preferRelativeResize="0"/>
            <p:nvPr/>
          </p:nvPicPr>
          <p:blipFill>
            <a:blip r:embed="rId3">
              <a:alphaModFix/>
            </a:blip>
            <a:stretch>
              <a:fillRect/>
            </a:stretch>
          </p:blipFill>
          <p:spPr>
            <a:xfrm>
              <a:off x="4137537" y="547000"/>
              <a:ext cx="959749" cy="1524325"/>
            </a:xfrm>
            <a:prstGeom prst="rect">
              <a:avLst/>
            </a:prstGeom>
            <a:noFill/>
            <a:ln>
              <a:noFill/>
            </a:ln>
          </p:spPr>
        </p:pic>
        <p:sp>
          <p:nvSpPr>
            <p:cNvPr id="67" name="Shape 67"/>
            <p:cNvSpPr txBox="1"/>
            <p:nvPr/>
          </p:nvSpPr>
          <p:spPr>
            <a:xfrm>
              <a:off x="3244999" y="78225"/>
              <a:ext cx="2604300" cy="261300"/>
            </a:xfrm>
            <a:prstGeom prst="rect">
              <a:avLst/>
            </a:prstGeom>
            <a:noFill/>
            <a:ln>
              <a:noFill/>
            </a:ln>
          </p:spPr>
          <p:txBody>
            <a:bodyPr lIns="91425" tIns="91425" rIns="91425" bIns="91425" anchor="t" anchorCtr="0">
              <a:noAutofit/>
            </a:bodyPr>
            <a:lstStyle/>
            <a:p>
              <a:pPr lvl="0" algn="ctr">
                <a:spcBef>
                  <a:spcPts val="0"/>
                </a:spcBef>
                <a:buNone/>
              </a:pPr>
              <a:r>
                <a:rPr lang="en" sz="2600" b="1">
                  <a:solidFill>
                    <a:srgbClr val="073763"/>
                  </a:solidFill>
                  <a:latin typeface="Amatic SC"/>
                  <a:ea typeface="Amatic SC"/>
                  <a:cs typeface="Amatic SC"/>
                  <a:sym typeface="Amatic SC"/>
                </a:rPr>
                <a:t>The Leader: Goodie Bhullar</a:t>
              </a:r>
            </a:p>
          </p:txBody>
        </p:sp>
      </p:grpSp>
      <p:pic>
        <p:nvPicPr>
          <p:cNvPr id="68" name="Shape 68" descr="Nav.jpg"/>
          <p:cNvPicPr preferRelativeResize="0"/>
          <p:nvPr/>
        </p:nvPicPr>
        <p:blipFill>
          <a:blip r:embed="rId4">
            <a:alphaModFix/>
          </a:blip>
          <a:stretch>
            <a:fillRect/>
          </a:stretch>
        </p:blipFill>
        <p:spPr>
          <a:xfrm>
            <a:off x="3001350" y="3707087"/>
            <a:ext cx="1051024" cy="1270469"/>
          </a:xfrm>
          <a:prstGeom prst="rect">
            <a:avLst/>
          </a:prstGeom>
          <a:noFill/>
          <a:ln>
            <a:noFill/>
          </a:ln>
        </p:spPr>
      </p:pic>
      <p:sp>
        <p:nvSpPr>
          <p:cNvPr id="69" name="Shape 69"/>
          <p:cNvSpPr txBox="1"/>
          <p:nvPr/>
        </p:nvSpPr>
        <p:spPr>
          <a:xfrm>
            <a:off x="776149" y="3917075"/>
            <a:ext cx="2293200" cy="1117500"/>
          </a:xfrm>
          <a:prstGeom prst="rect">
            <a:avLst/>
          </a:prstGeom>
          <a:noFill/>
          <a:ln>
            <a:noFill/>
          </a:ln>
        </p:spPr>
        <p:txBody>
          <a:bodyPr lIns="91425" tIns="91425" rIns="91425" bIns="91425" anchor="t" anchorCtr="0">
            <a:noAutofit/>
          </a:bodyPr>
          <a:lstStyle/>
          <a:p>
            <a:pPr lvl="0" algn="ctr" rtl="0">
              <a:spcBef>
                <a:spcPts val="0"/>
              </a:spcBef>
              <a:buNone/>
            </a:pPr>
            <a:r>
              <a:rPr lang="en" sz="2600" b="1">
                <a:solidFill>
                  <a:srgbClr val="073763"/>
                </a:solidFill>
                <a:latin typeface="Amatic SC"/>
                <a:ea typeface="Amatic SC"/>
                <a:cs typeface="Amatic SC"/>
                <a:sym typeface="Amatic SC"/>
              </a:rPr>
              <a:t>The qualtrics  guy: </a:t>
            </a:r>
            <a:br>
              <a:rPr lang="en" sz="2600" b="1">
                <a:solidFill>
                  <a:srgbClr val="073763"/>
                </a:solidFill>
                <a:latin typeface="Amatic SC"/>
                <a:ea typeface="Amatic SC"/>
                <a:cs typeface="Amatic SC"/>
                <a:sym typeface="Amatic SC"/>
              </a:rPr>
            </a:br>
            <a:r>
              <a:rPr lang="en" sz="2600" b="1">
                <a:solidFill>
                  <a:srgbClr val="073763"/>
                </a:solidFill>
                <a:latin typeface="Amatic SC"/>
                <a:ea typeface="Amatic SC"/>
                <a:cs typeface="Amatic SC"/>
                <a:sym typeface="Amatic SC"/>
              </a:rPr>
              <a:t>Nav Khanal</a:t>
            </a:r>
          </a:p>
        </p:txBody>
      </p:sp>
      <p:pic>
        <p:nvPicPr>
          <p:cNvPr id="70" name="Shape 70" descr="Paula.jpg"/>
          <p:cNvPicPr preferRelativeResize="0"/>
          <p:nvPr/>
        </p:nvPicPr>
        <p:blipFill>
          <a:blip r:embed="rId5">
            <a:alphaModFix/>
          </a:blip>
          <a:stretch>
            <a:fillRect/>
          </a:stretch>
        </p:blipFill>
        <p:spPr>
          <a:xfrm>
            <a:off x="1932325" y="1259987"/>
            <a:ext cx="952500" cy="1209675"/>
          </a:xfrm>
          <a:prstGeom prst="rect">
            <a:avLst/>
          </a:prstGeom>
          <a:noFill/>
          <a:ln>
            <a:noFill/>
          </a:ln>
        </p:spPr>
      </p:pic>
      <p:sp>
        <p:nvSpPr>
          <p:cNvPr id="71" name="Shape 71"/>
          <p:cNvSpPr txBox="1"/>
          <p:nvPr/>
        </p:nvSpPr>
        <p:spPr>
          <a:xfrm>
            <a:off x="163999" y="1179700"/>
            <a:ext cx="1651800" cy="902700"/>
          </a:xfrm>
          <a:prstGeom prst="rect">
            <a:avLst/>
          </a:prstGeom>
          <a:noFill/>
          <a:ln>
            <a:noFill/>
          </a:ln>
        </p:spPr>
        <p:txBody>
          <a:bodyPr lIns="91425" tIns="91425" rIns="91425" bIns="91425" anchor="t" anchorCtr="0">
            <a:noAutofit/>
          </a:bodyPr>
          <a:lstStyle/>
          <a:p>
            <a:pPr lvl="0" algn="ctr" rtl="0">
              <a:spcBef>
                <a:spcPts val="0"/>
              </a:spcBef>
              <a:buNone/>
            </a:pPr>
            <a:r>
              <a:rPr lang="en" sz="2600" b="1">
                <a:solidFill>
                  <a:srgbClr val="073763"/>
                </a:solidFill>
                <a:latin typeface="Amatic SC"/>
                <a:ea typeface="Amatic SC"/>
                <a:cs typeface="Amatic SC"/>
                <a:sym typeface="Amatic SC"/>
              </a:rPr>
              <a:t>The f2f coder &amp; peacemaker: Paula Roper</a:t>
            </a:r>
          </a:p>
        </p:txBody>
      </p:sp>
      <p:grpSp>
        <p:nvGrpSpPr>
          <p:cNvPr id="72" name="Shape 72"/>
          <p:cNvGrpSpPr/>
          <p:nvPr/>
        </p:nvGrpSpPr>
        <p:grpSpPr>
          <a:xfrm>
            <a:off x="245550" y="2672223"/>
            <a:ext cx="2970224" cy="1117402"/>
            <a:chOff x="245550" y="2443623"/>
            <a:chExt cx="2970224" cy="1117402"/>
          </a:xfrm>
        </p:grpSpPr>
        <p:pic>
          <p:nvPicPr>
            <p:cNvPr id="73" name="Shape 73" descr="Rachel.png"/>
            <p:cNvPicPr preferRelativeResize="0"/>
            <p:nvPr/>
          </p:nvPicPr>
          <p:blipFill>
            <a:blip r:embed="rId6">
              <a:alphaModFix/>
            </a:blip>
            <a:stretch>
              <a:fillRect/>
            </a:stretch>
          </p:blipFill>
          <p:spPr>
            <a:xfrm>
              <a:off x="245550" y="2443623"/>
              <a:ext cx="959750" cy="1117402"/>
            </a:xfrm>
            <a:prstGeom prst="rect">
              <a:avLst/>
            </a:prstGeom>
            <a:noFill/>
            <a:ln>
              <a:noFill/>
            </a:ln>
          </p:spPr>
        </p:pic>
        <p:sp>
          <p:nvSpPr>
            <p:cNvPr id="74" name="Shape 74"/>
            <p:cNvSpPr txBox="1"/>
            <p:nvPr/>
          </p:nvSpPr>
          <p:spPr>
            <a:xfrm>
              <a:off x="611474" y="2614512"/>
              <a:ext cx="2604300" cy="261300"/>
            </a:xfrm>
            <a:prstGeom prst="rect">
              <a:avLst/>
            </a:prstGeom>
            <a:noFill/>
            <a:ln>
              <a:noFill/>
            </a:ln>
          </p:spPr>
          <p:txBody>
            <a:bodyPr lIns="91425" tIns="91425" rIns="91425" bIns="91425" anchor="t" anchorCtr="0">
              <a:noAutofit/>
            </a:bodyPr>
            <a:lstStyle/>
            <a:p>
              <a:pPr lvl="0" algn="ctr" rtl="0">
                <a:spcBef>
                  <a:spcPts val="0"/>
                </a:spcBef>
                <a:buNone/>
              </a:pPr>
              <a:r>
                <a:rPr lang="en" sz="2600" b="1">
                  <a:solidFill>
                    <a:srgbClr val="073763"/>
                  </a:solidFill>
                  <a:latin typeface="Amatic SC"/>
                  <a:ea typeface="Amatic SC"/>
                  <a:cs typeface="Amatic SC"/>
                  <a:sym typeface="Amatic SC"/>
                </a:rPr>
                <a:t>The logician:</a:t>
              </a:r>
              <a:br>
                <a:rPr lang="en" sz="2600" b="1">
                  <a:solidFill>
                    <a:srgbClr val="073763"/>
                  </a:solidFill>
                  <a:latin typeface="Amatic SC"/>
                  <a:ea typeface="Amatic SC"/>
                  <a:cs typeface="Amatic SC"/>
                  <a:sym typeface="Amatic SC"/>
                </a:rPr>
              </a:br>
              <a:r>
                <a:rPr lang="en" sz="2600" b="1">
                  <a:solidFill>
                    <a:srgbClr val="073763"/>
                  </a:solidFill>
                  <a:latin typeface="Amatic SC"/>
                  <a:ea typeface="Amatic SC"/>
                  <a:cs typeface="Amatic SC"/>
                  <a:sym typeface="Amatic SC"/>
                </a:rPr>
                <a:t> Rachel Brekhus</a:t>
              </a:r>
            </a:p>
            <a:p>
              <a:pPr lvl="0" algn="ctr" rtl="0">
                <a:spcBef>
                  <a:spcPts val="0"/>
                </a:spcBef>
                <a:buNone/>
              </a:pPr>
              <a:endParaRPr sz="2600" b="1">
                <a:solidFill>
                  <a:srgbClr val="073763"/>
                </a:solidFill>
                <a:latin typeface="Amatic SC"/>
                <a:ea typeface="Amatic SC"/>
                <a:cs typeface="Amatic SC"/>
                <a:sym typeface="Amatic SC"/>
              </a:endParaRPr>
            </a:p>
          </p:txBody>
        </p:sp>
      </p:grpSp>
      <p:grpSp>
        <p:nvGrpSpPr>
          <p:cNvPr id="75" name="Shape 75"/>
          <p:cNvGrpSpPr/>
          <p:nvPr/>
        </p:nvGrpSpPr>
        <p:grpSpPr>
          <a:xfrm>
            <a:off x="6744234" y="1011300"/>
            <a:ext cx="2053977" cy="1315699"/>
            <a:chOff x="6631472" y="197350"/>
            <a:chExt cx="2053977" cy="1315699"/>
          </a:xfrm>
        </p:grpSpPr>
        <p:pic>
          <p:nvPicPr>
            <p:cNvPr id="76" name="Shape 76" descr="Rebecca.png"/>
            <p:cNvPicPr preferRelativeResize="0"/>
            <p:nvPr/>
          </p:nvPicPr>
          <p:blipFill>
            <a:blip r:embed="rId7">
              <a:alphaModFix/>
            </a:blip>
            <a:stretch>
              <a:fillRect/>
            </a:stretch>
          </p:blipFill>
          <p:spPr>
            <a:xfrm>
              <a:off x="6631472" y="242599"/>
              <a:ext cx="816277" cy="1270450"/>
            </a:xfrm>
            <a:prstGeom prst="rect">
              <a:avLst/>
            </a:prstGeom>
            <a:noFill/>
            <a:ln>
              <a:noFill/>
            </a:ln>
          </p:spPr>
        </p:pic>
        <p:sp>
          <p:nvSpPr>
            <p:cNvPr id="77" name="Shape 77"/>
            <p:cNvSpPr txBox="1"/>
            <p:nvPr/>
          </p:nvSpPr>
          <p:spPr>
            <a:xfrm>
              <a:off x="7351949" y="197350"/>
              <a:ext cx="1333500" cy="821700"/>
            </a:xfrm>
            <a:prstGeom prst="rect">
              <a:avLst/>
            </a:prstGeom>
            <a:noFill/>
            <a:ln>
              <a:noFill/>
            </a:ln>
          </p:spPr>
          <p:txBody>
            <a:bodyPr lIns="91425" tIns="91425" rIns="91425" bIns="91425" anchor="t" anchorCtr="0">
              <a:noAutofit/>
            </a:bodyPr>
            <a:lstStyle/>
            <a:p>
              <a:pPr lvl="0" algn="ctr" rtl="0">
                <a:spcBef>
                  <a:spcPts val="0"/>
                </a:spcBef>
                <a:buNone/>
              </a:pPr>
              <a:r>
                <a:rPr lang="en" sz="2600" b="1">
                  <a:solidFill>
                    <a:srgbClr val="073763"/>
                  </a:solidFill>
                  <a:latin typeface="Amatic SC"/>
                  <a:ea typeface="Amatic SC"/>
                  <a:cs typeface="Amatic SC"/>
                  <a:sym typeface="Amatic SC"/>
                </a:rPr>
                <a:t>The editor: Rebecca Graves</a:t>
              </a:r>
            </a:p>
          </p:txBody>
        </p:sp>
      </p:grpSp>
      <p:grpSp>
        <p:nvGrpSpPr>
          <p:cNvPr id="78" name="Shape 78"/>
          <p:cNvGrpSpPr/>
          <p:nvPr/>
        </p:nvGrpSpPr>
        <p:grpSpPr>
          <a:xfrm>
            <a:off x="4662775" y="3840576"/>
            <a:ext cx="2983436" cy="1270501"/>
            <a:chOff x="4662775" y="3840576"/>
            <a:chExt cx="2983436" cy="1270501"/>
          </a:xfrm>
        </p:grpSpPr>
        <p:pic>
          <p:nvPicPr>
            <p:cNvPr id="79" name="Shape 79" descr="Kimberly.jpg"/>
            <p:cNvPicPr preferRelativeResize="0"/>
            <p:nvPr/>
          </p:nvPicPr>
          <p:blipFill rotWithShape="1">
            <a:blip r:embed="rId8">
              <a:alphaModFix/>
            </a:blip>
            <a:srcRect r="28026"/>
            <a:stretch/>
          </p:blipFill>
          <p:spPr>
            <a:xfrm>
              <a:off x="6566972" y="3840576"/>
              <a:ext cx="1079239" cy="1270501"/>
            </a:xfrm>
            <a:prstGeom prst="rect">
              <a:avLst/>
            </a:prstGeom>
            <a:noFill/>
            <a:ln>
              <a:noFill/>
            </a:ln>
          </p:spPr>
        </p:pic>
        <p:sp>
          <p:nvSpPr>
            <p:cNvPr id="80" name="Shape 80"/>
            <p:cNvSpPr txBox="1"/>
            <p:nvPr/>
          </p:nvSpPr>
          <p:spPr>
            <a:xfrm>
              <a:off x="4662775" y="3917499"/>
              <a:ext cx="2054124" cy="849637"/>
            </a:xfrm>
            <a:prstGeom prst="rect">
              <a:avLst/>
            </a:prstGeom>
            <a:noFill/>
            <a:ln>
              <a:noFill/>
            </a:ln>
          </p:spPr>
          <p:txBody>
            <a:bodyPr lIns="91425" tIns="91425" rIns="91425" bIns="91425" anchor="t" anchorCtr="0">
              <a:noAutofit/>
            </a:bodyPr>
            <a:lstStyle/>
            <a:p>
              <a:pPr lvl="0" algn="ctr" rtl="0">
                <a:spcBef>
                  <a:spcPts val="0"/>
                </a:spcBef>
                <a:buNone/>
              </a:pPr>
              <a:r>
                <a:rPr lang="en" sz="2600" b="1">
                  <a:solidFill>
                    <a:srgbClr val="073763"/>
                  </a:solidFill>
                  <a:latin typeface="Amatic SC"/>
                  <a:ea typeface="Amatic SC"/>
                  <a:cs typeface="Amatic SC"/>
                  <a:sym typeface="Amatic SC"/>
                </a:rPr>
                <a:t>The Fixer: </a:t>
              </a:r>
              <a:br>
                <a:rPr lang="en" sz="2600" b="1">
                  <a:solidFill>
                    <a:srgbClr val="073763"/>
                  </a:solidFill>
                  <a:latin typeface="Amatic SC"/>
                  <a:ea typeface="Amatic SC"/>
                  <a:cs typeface="Amatic SC"/>
                  <a:sym typeface="Amatic SC"/>
                </a:rPr>
              </a:br>
              <a:r>
                <a:rPr lang="en" sz="2600" b="1">
                  <a:solidFill>
                    <a:srgbClr val="073763"/>
                  </a:solidFill>
                  <a:latin typeface="Amatic SC"/>
                  <a:ea typeface="Amatic SC"/>
                  <a:cs typeface="Amatic SC"/>
                  <a:sym typeface="Amatic SC"/>
                </a:rPr>
                <a:t>Kimberly Moeller</a:t>
              </a:r>
            </a:p>
          </p:txBody>
        </p:sp>
      </p:grpSp>
      <p:grpSp>
        <p:nvGrpSpPr>
          <p:cNvPr id="81" name="Shape 81"/>
          <p:cNvGrpSpPr/>
          <p:nvPr/>
        </p:nvGrpSpPr>
        <p:grpSpPr>
          <a:xfrm>
            <a:off x="6142637" y="2520675"/>
            <a:ext cx="2490612" cy="1126212"/>
            <a:chOff x="5940712" y="3976962"/>
            <a:chExt cx="2490612" cy="1126212"/>
          </a:xfrm>
        </p:grpSpPr>
        <p:pic>
          <p:nvPicPr>
            <p:cNvPr id="82" name="Shape 82" descr="Noel.jpg"/>
            <p:cNvPicPr preferRelativeResize="0"/>
            <p:nvPr/>
          </p:nvPicPr>
          <p:blipFill>
            <a:blip r:embed="rId9">
              <a:alphaModFix/>
            </a:blip>
            <a:stretch>
              <a:fillRect/>
            </a:stretch>
          </p:blipFill>
          <p:spPr>
            <a:xfrm rot="-5400000">
              <a:off x="5908713" y="4008962"/>
              <a:ext cx="997724" cy="933725"/>
            </a:xfrm>
            <a:prstGeom prst="rect">
              <a:avLst/>
            </a:prstGeom>
            <a:noFill/>
            <a:ln>
              <a:noFill/>
            </a:ln>
          </p:spPr>
        </p:pic>
        <p:sp>
          <p:nvSpPr>
            <p:cNvPr id="83" name="Shape 83"/>
            <p:cNvSpPr txBox="1"/>
            <p:nvPr/>
          </p:nvSpPr>
          <p:spPr>
            <a:xfrm>
              <a:off x="6628925" y="4105375"/>
              <a:ext cx="1802400" cy="997800"/>
            </a:xfrm>
            <a:prstGeom prst="rect">
              <a:avLst/>
            </a:prstGeom>
            <a:noFill/>
            <a:ln>
              <a:noFill/>
            </a:ln>
          </p:spPr>
          <p:txBody>
            <a:bodyPr lIns="91425" tIns="91425" rIns="91425" bIns="91425" anchor="t" anchorCtr="0">
              <a:noAutofit/>
            </a:bodyPr>
            <a:lstStyle/>
            <a:p>
              <a:pPr lvl="0" algn="r" rtl="0">
                <a:spcBef>
                  <a:spcPts val="0"/>
                </a:spcBef>
                <a:buNone/>
              </a:pPr>
              <a:r>
                <a:rPr lang="en" sz="2600" b="1">
                  <a:solidFill>
                    <a:srgbClr val="073763"/>
                  </a:solidFill>
                  <a:latin typeface="Amatic SC"/>
                  <a:ea typeface="Amatic SC"/>
                  <a:cs typeface="Amatic SC"/>
                  <a:sym typeface="Amatic SC"/>
                </a:rPr>
                <a:t>The skeptic:</a:t>
              </a:r>
            </a:p>
            <a:p>
              <a:pPr lvl="0" algn="r" rtl="0">
                <a:spcBef>
                  <a:spcPts val="0"/>
                </a:spcBef>
                <a:buNone/>
              </a:pPr>
              <a:r>
                <a:rPr lang="en" sz="2600" b="1">
                  <a:solidFill>
                    <a:srgbClr val="073763"/>
                  </a:solidFill>
                  <a:latin typeface="Amatic SC"/>
                  <a:ea typeface="Amatic SC"/>
                  <a:cs typeface="Amatic SC"/>
                  <a:sym typeface="Amatic SC"/>
                </a:rPr>
                <a:t>Noël Kopriva</a:t>
              </a: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Shape 88"/>
          <p:cNvSpPr txBox="1">
            <a:spLocks noGrp="1"/>
          </p:cNvSpPr>
          <p:nvPr>
            <p:ph type="title"/>
          </p:nvPr>
        </p:nvSpPr>
        <p:spPr>
          <a:xfrm>
            <a:off x="265500" y="1081400"/>
            <a:ext cx="4045200" cy="1710300"/>
          </a:xfrm>
          <a:prstGeom prst="rect">
            <a:avLst/>
          </a:prstGeom>
        </p:spPr>
        <p:txBody>
          <a:bodyPr lIns="91425" tIns="91425" rIns="91425" bIns="91425" anchor="b" anchorCtr="0">
            <a:noAutofit/>
          </a:bodyPr>
          <a:lstStyle/>
          <a:p>
            <a:pPr lvl="0">
              <a:spcBef>
                <a:spcPts val="0"/>
              </a:spcBef>
              <a:buNone/>
            </a:pPr>
            <a:r>
              <a:rPr lang="en"/>
              <a:t>Inspiration</a:t>
            </a:r>
          </a:p>
        </p:txBody>
      </p:sp>
      <p:pic>
        <p:nvPicPr>
          <p:cNvPr id="89" name="Shape 89" descr="ucsandiego.png"/>
          <p:cNvPicPr preferRelativeResize="0"/>
          <p:nvPr/>
        </p:nvPicPr>
        <p:blipFill>
          <a:blip r:embed="rId3">
            <a:alphaModFix/>
          </a:blip>
          <a:stretch>
            <a:fillRect/>
          </a:stretch>
        </p:blipFill>
        <p:spPr>
          <a:xfrm>
            <a:off x="5573249" y="310350"/>
            <a:ext cx="2526150" cy="4029299"/>
          </a:xfrm>
          <a:prstGeom prst="rect">
            <a:avLst/>
          </a:prstGeom>
          <a:noFill/>
          <a:ln>
            <a:noFill/>
          </a:ln>
        </p:spPr>
      </p:pic>
      <p:pic>
        <p:nvPicPr>
          <p:cNvPr id="90" name="Shape 90" descr="ucsandiego2.png"/>
          <p:cNvPicPr preferRelativeResize="0"/>
          <p:nvPr/>
        </p:nvPicPr>
        <p:blipFill>
          <a:blip r:embed="rId4">
            <a:alphaModFix/>
          </a:blip>
          <a:stretch>
            <a:fillRect/>
          </a:stretch>
        </p:blipFill>
        <p:spPr>
          <a:xfrm>
            <a:off x="319246" y="1618425"/>
            <a:ext cx="3937699" cy="2214926"/>
          </a:xfrm>
          <a:prstGeom prst="rect">
            <a:avLst/>
          </a:prstGeom>
          <a:noFill/>
          <a:ln w="38100" cap="flat" cmpd="sng">
            <a:solidFill>
              <a:schemeClr val="dk2"/>
            </a:solidFill>
            <a:prstDash val="solid"/>
            <a:round/>
            <a:headEnd type="none" w="med" len="med"/>
            <a:tailEnd type="none" w="med" len="med"/>
          </a:ln>
        </p:spPr>
      </p:pic>
      <p:sp>
        <p:nvSpPr>
          <p:cNvPr id="91" name="Shape 91"/>
          <p:cNvSpPr txBox="1"/>
          <p:nvPr/>
        </p:nvSpPr>
        <p:spPr>
          <a:xfrm>
            <a:off x="233850" y="4614300"/>
            <a:ext cx="8676300" cy="529200"/>
          </a:xfrm>
          <a:prstGeom prst="rect">
            <a:avLst/>
          </a:prstGeom>
          <a:noFill/>
          <a:ln>
            <a:noFill/>
          </a:ln>
        </p:spPr>
        <p:txBody>
          <a:bodyPr lIns="91425" tIns="91425" rIns="91425" bIns="91425" anchor="t" anchorCtr="0">
            <a:noAutofit/>
          </a:bodyPr>
          <a:lstStyle/>
          <a:p>
            <a:pPr lvl="0">
              <a:spcBef>
                <a:spcPts val="0"/>
              </a:spcBef>
              <a:buNone/>
            </a:pPr>
            <a:r>
              <a:rPr lang="en" sz="1000"/>
              <a:t>Goldman et al. Crafting Freshman Engagement: A Study of Library Orientations in the Fledgling First Year Experience Program at UC San Diego. Conference presentation, LOEX Annual Conference, May 2015.</a:t>
            </a:r>
            <a:r>
              <a:rPr lang="en" sz="1100"/>
              <a:t> </a:t>
            </a:r>
            <a:r>
              <a:rPr lang="en" sz="1100" u="sng">
                <a:solidFill>
                  <a:schemeClr val="hlink"/>
                </a:solidFill>
                <a:hlinkClick r:id="rId5"/>
              </a:rPr>
              <a:t>http://www.loexconference.org/2015/presentations/goldmanPresentation.pdf</a:t>
            </a:r>
          </a:p>
          <a:p>
            <a:pPr lvl="0">
              <a:spcBef>
                <a:spcPts val="0"/>
              </a:spcBef>
              <a:buNone/>
            </a:pPr>
            <a:endParaRPr/>
          </a:p>
        </p:txBody>
      </p:sp>
      <p:sp>
        <p:nvSpPr>
          <p:cNvPr id="92" name="Shape 92"/>
          <p:cNvSpPr txBox="1"/>
          <p:nvPr/>
        </p:nvSpPr>
        <p:spPr>
          <a:xfrm>
            <a:off x="498675" y="237200"/>
            <a:ext cx="3903900" cy="844200"/>
          </a:xfrm>
          <a:prstGeom prst="rect">
            <a:avLst/>
          </a:prstGeom>
          <a:noFill/>
          <a:ln>
            <a:noFill/>
          </a:ln>
        </p:spPr>
        <p:txBody>
          <a:bodyPr lIns="91425" tIns="91425" rIns="91425" bIns="91425" anchor="t" anchorCtr="0">
            <a:noAutofit/>
          </a:bodyPr>
          <a:lstStyle/>
          <a:p>
            <a:pPr lvl="0" algn="ctr">
              <a:spcBef>
                <a:spcPts val="0"/>
              </a:spcBef>
              <a:buNone/>
            </a:pPr>
            <a:r>
              <a:rPr lang="en" sz="4800" b="1">
                <a:latin typeface="Amatic SC"/>
                <a:ea typeface="Amatic SC"/>
                <a:cs typeface="Amatic SC"/>
                <a:sym typeface="Amatic SC"/>
              </a:rPr>
              <a:t>Inspiration </a:t>
            </a:r>
          </a:p>
          <a:p>
            <a:pPr lvl="0">
              <a:spcBef>
                <a:spcPts val="0"/>
              </a:spcBef>
              <a:buNone/>
            </a:pPr>
            <a:endParaRPr sz="3000">
              <a:latin typeface="Amatic SC"/>
              <a:ea typeface="Amatic SC"/>
              <a:cs typeface="Amatic SC"/>
              <a:sym typeface="Amatic SC"/>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Shape 97"/>
          <p:cNvSpPr txBox="1">
            <a:spLocks noGrp="1"/>
          </p:cNvSpPr>
          <p:nvPr>
            <p:ph type="title"/>
          </p:nvPr>
        </p:nvSpPr>
        <p:spPr>
          <a:xfrm>
            <a:off x="311700" y="-88150"/>
            <a:ext cx="8520600" cy="801000"/>
          </a:xfrm>
          <a:prstGeom prst="rect">
            <a:avLst/>
          </a:prstGeom>
        </p:spPr>
        <p:txBody>
          <a:bodyPr lIns="91425" tIns="91425" rIns="91425" bIns="91425" anchor="t" anchorCtr="0">
            <a:noAutofit/>
          </a:bodyPr>
          <a:lstStyle/>
          <a:p>
            <a:pPr lvl="0">
              <a:spcBef>
                <a:spcPts val="0"/>
              </a:spcBef>
              <a:buNone/>
            </a:pPr>
            <a:r>
              <a:rPr lang="en"/>
              <a:t>Literature About Library Scavenger Hunts</a:t>
            </a:r>
          </a:p>
        </p:txBody>
      </p:sp>
      <p:sp>
        <p:nvSpPr>
          <p:cNvPr id="98" name="Shape 98"/>
          <p:cNvSpPr txBox="1">
            <a:spLocks noGrp="1"/>
          </p:cNvSpPr>
          <p:nvPr>
            <p:ph type="body" idx="1"/>
          </p:nvPr>
        </p:nvSpPr>
        <p:spPr>
          <a:xfrm>
            <a:off x="311700" y="771475"/>
            <a:ext cx="3999900" cy="3340200"/>
          </a:xfrm>
          <a:prstGeom prst="rect">
            <a:avLst/>
          </a:prstGeom>
        </p:spPr>
        <p:txBody>
          <a:bodyPr lIns="91425" tIns="91425" rIns="91425" bIns="91425" anchor="t" anchorCtr="0">
            <a:noAutofit/>
          </a:bodyPr>
          <a:lstStyle/>
          <a:p>
            <a:pPr lvl="0" algn="ctr" rtl="0">
              <a:spcBef>
                <a:spcPts val="0"/>
              </a:spcBef>
              <a:spcAft>
                <a:spcPts val="0"/>
              </a:spcAft>
              <a:buNone/>
            </a:pPr>
            <a:r>
              <a:rPr lang="en" sz="2400" b="1" u="sng">
                <a:solidFill>
                  <a:srgbClr val="000000"/>
                </a:solidFill>
                <a:latin typeface="Amatic SC"/>
                <a:ea typeface="Amatic SC"/>
                <a:cs typeface="Amatic SC"/>
                <a:sym typeface="Amatic SC"/>
              </a:rPr>
              <a:t>Recent</a:t>
            </a:r>
          </a:p>
          <a:p>
            <a:pPr lvl="0" algn="ctr" rtl="0">
              <a:spcBef>
                <a:spcPts val="0"/>
              </a:spcBef>
              <a:spcAft>
                <a:spcPts val="0"/>
              </a:spcAft>
              <a:buNone/>
            </a:pPr>
            <a:endParaRPr sz="1500" b="1" u="sng">
              <a:solidFill>
                <a:srgbClr val="000000"/>
              </a:solidFill>
              <a:latin typeface="Amatic SC"/>
              <a:ea typeface="Amatic SC"/>
              <a:cs typeface="Amatic SC"/>
              <a:sym typeface="Amatic SC"/>
            </a:endParaRPr>
          </a:p>
          <a:p>
            <a:pPr lvl="0" rtl="0">
              <a:spcBef>
                <a:spcPts val="0"/>
              </a:spcBef>
              <a:spcAft>
                <a:spcPts val="0"/>
              </a:spcAft>
              <a:buNone/>
            </a:pPr>
            <a:r>
              <a:rPr lang="en">
                <a:solidFill>
                  <a:srgbClr val="000000"/>
                </a:solidFill>
                <a:latin typeface="Arial"/>
                <a:ea typeface="Arial"/>
                <a:cs typeface="Arial"/>
                <a:sym typeface="Arial"/>
              </a:rPr>
              <a:t>Cerny, J., and Holcomb,J. (2012). "Using a QR Code Scavenger Hunt to Promote Library Services to Teens." </a:t>
            </a:r>
            <a:r>
              <a:rPr lang="en" i="1">
                <a:solidFill>
                  <a:srgbClr val="000000"/>
                </a:solidFill>
                <a:latin typeface="Arial"/>
                <a:ea typeface="Arial"/>
                <a:cs typeface="Arial"/>
                <a:sym typeface="Arial"/>
              </a:rPr>
              <a:t>Virginia Libraries</a:t>
            </a:r>
            <a:r>
              <a:rPr lang="en">
                <a:solidFill>
                  <a:srgbClr val="000000"/>
                </a:solidFill>
                <a:latin typeface="Arial"/>
                <a:ea typeface="Arial"/>
                <a:cs typeface="Arial"/>
                <a:sym typeface="Arial"/>
              </a:rPr>
              <a:t> </a:t>
            </a:r>
            <a:r>
              <a:rPr lang="en" i="1">
                <a:solidFill>
                  <a:srgbClr val="000000"/>
                </a:solidFill>
                <a:latin typeface="Arial"/>
                <a:ea typeface="Arial"/>
                <a:cs typeface="Arial"/>
                <a:sym typeface="Arial"/>
              </a:rPr>
              <a:t>58</a:t>
            </a:r>
            <a:r>
              <a:rPr lang="en">
                <a:solidFill>
                  <a:srgbClr val="000000"/>
                </a:solidFill>
                <a:latin typeface="Arial"/>
                <a:ea typeface="Arial"/>
                <a:cs typeface="Arial"/>
                <a:sym typeface="Arial"/>
              </a:rPr>
              <a:t> (1), 39-42. </a:t>
            </a:r>
          </a:p>
          <a:p>
            <a:pPr marL="304800" lvl="0">
              <a:spcBef>
                <a:spcPts val="0"/>
              </a:spcBef>
              <a:spcAft>
                <a:spcPts val="0"/>
              </a:spcAft>
              <a:buNone/>
            </a:pPr>
            <a:endParaRPr>
              <a:solidFill>
                <a:srgbClr val="000000"/>
              </a:solidFill>
              <a:latin typeface="Arial"/>
              <a:ea typeface="Arial"/>
              <a:cs typeface="Arial"/>
              <a:sym typeface="Arial"/>
            </a:endParaRPr>
          </a:p>
          <a:p>
            <a:pPr lvl="0">
              <a:spcBef>
                <a:spcPts val="0"/>
              </a:spcBef>
              <a:buNone/>
            </a:pPr>
            <a:r>
              <a:rPr lang="en">
                <a:solidFill>
                  <a:srgbClr val="000000"/>
                </a:solidFill>
                <a:latin typeface="Arial"/>
                <a:ea typeface="Arial"/>
                <a:cs typeface="Arial"/>
                <a:sym typeface="Arial"/>
              </a:rPr>
              <a:t>Renner, B. R., Cahoon, E., &amp; Allegri, F. (2016). Low-Tech Scavenger Hunt Model for Student Orientation.</a:t>
            </a:r>
            <a:r>
              <a:rPr lang="en" i="1">
                <a:solidFill>
                  <a:srgbClr val="000000"/>
                </a:solidFill>
                <a:latin typeface="Arial"/>
                <a:ea typeface="Arial"/>
                <a:cs typeface="Arial"/>
                <a:sym typeface="Arial"/>
              </a:rPr>
              <a:t> Medical Reference Services Quarterly</a:t>
            </a:r>
            <a:r>
              <a:rPr lang="en">
                <a:solidFill>
                  <a:srgbClr val="000000"/>
                </a:solidFill>
                <a:latin typeface="Arial"/>
                <a:ea typeface="Arial"/>
                <a:cs typeface="Arial"/>
                <a:sym typeface="Arial"/>
              </a:rPr>
              <a:t>,</a:t>
            </a:r>
            <a:r>
              <a:rPr lang="en" i="1">
                <a:solidFill>
                  <a:srgbClr val="000000"/>
                </a:solidFill>
                <a:latin typeface="Arial"/>
                <a:ea typeface="Arial"/>
                <a:cs typeface="Arial"/>
                <a:sym typeface="Arial"/>
              </a:rPr>
              <a:t> 35</a:t>
            </a:r>
            <a:r>
              <a:rPr lang="en">
                <a:solidFill>
                  <a:srgbClr val="000000"/>
                </a:solidFill>
                <a:latin typeface="Arial"/>
                <a:ea typeface="Arial"/>
                <a:cs typeface="Arial"/>
                <a:sym typeface="Arial"/>
              </a:rPr>
              <a:t>(4), 372-387.</a:t>
            </a:r>
          </a:p>
          <a:p>
            <a:pPr lvl="0">
              <a:spcBef>
                <a:spcPts val="0"/>
              </a:spcBef>
              <a:buNone/>
            </a:pPr>
            <a:r>
              <a:rPr lang="en">
                <a:solidFill>
                  <a:srgbClr val="000000"/>
                </a:solidFill>
                <a:latin typeface="Arial"/>
                <a:ea typeface="Arial"/>
                <a:cs typeface="Arial"/>
                <a:sym typeface="Arial"/>
              </a:rPr>
              <a:t>Rugan, E. e., &amp; Nero, M. m. (2013). Library Scavenger Hunts: The Good, the Bad, and the Ugly. </a:t>
            </a:r>
            <a:r>
              <a:rPr lang="en" i="1">
                <a:solidFill>
                  <a:srgbClr val="000000"/>
                </a:solidFill>
                <a:latin typeface="Arial"/>
                <a:ea typeface="Arial"/>
                <a:cs typeface="Arial"/>
                <a:sym typeface="Arial"/>
              </a:rPr>
              <a:t>Southeastern Librarian</a:t>
            </a:r>
            <a:r>
              <a:rPr lang="en">
                <a:solidFill>
                  <a:srgbClr val="000000"/>
                </a:solidFill>
                <a:latin typeface="Arial"/>
                <a:ea typeface="Arial"/>
                <a:cs typeface="Arial"/>
                <a:sym typeface="Arial"/>
              </a:rPr>
              <a:t>, </a:t>
            </a:r>
            <a:r>
              <a:rPr lang="en" i="1">
                <a:solidFill>
                  <a:srgbClr val="000000"/>
                </a:solidFill>
                <a:latin typeface="Arial"/>
                <a:ea typeface="Arial"/>
                <a:cs typeface="Arial"/>
                <a:sym typeface="Arial"/>
              </a:rPr>
              <a:t>61</a:t>
            </a:r>
            <a:r>
              <a:rPr lang="en">
                <a:solidFill>
                  <a:srgbClr val="000000"/>
                </a:solidFill>
                <a:latin typeface="Arial"/>
                <a:ea typeface="Arial"/>
                <a:cs typeface="Arial"/>
                <a:sym typeface="Arial"/>
              </a:rPr>
              <a:t>(3), 7-10.</a:t>
            </a:r>
          </a:p>
        </p:txBody>
      </p:sp>
      <p:sp>
        <p:nvSpPr>
          <p:cNvPr id="99" name="Shape 99"/>
          <p:cNvSpPr txBox="1">
            <a:spLocks noGrp="1"/>
          </p:cNvSpPr>
          <p:nvPr>
            <p:ph type="body" idx="2"/>
          </p:nvPr>
        </p:nvSpPr>
        <p:spPr>
          <a:xfrm>
            <a:off x="4832400" y="771475"/>
            <a:ext cx="3999900" cy="3340200"/>
          </a:xfrm>
          <a:prstGeom prst="rect">
            <a:avLst/>
          </a:prstGeom>
        </p:spPr>
        <p:txBody>
          <a:bodyPr lIns="91425" tIns="91425" rIns="91425" bIns="91425" anchor="t" anchorCtr="0">
            <a:noAutofit/>
          </a:bodyPr>
          <a:lstStyle/>
          <a:p>
            <a:pPr lvl="0" algn="ctr">
              <a:spcBef>
                <a:spcPts val="0"/>
              </a:spcBef>
              <a:spcAft>
                <a:spcPts val="0"/>
              </a:spcAft>
              <a:buNone/>
            </a:pPr>
            <a:r>
              <a:rPr lang="en" sz="2400" b="1" u="sng">
                <a:solidFill>
                  <a:srgbClr val="000000"/>
                </a:solidFill>
                <a:latin typeface="Amatic SC"/>
                <a:ea typeface="Amatic SC"/>
                <a:cs typeface="Amatic SC"/>
                <a:sym typeface="Amatic SC"/>
              </a:rPr>
              <a:t>Classic</a:t>
            </a:r>
          </a:p>
          <a:p>
            <a:pPr lvl="0" algn="ctr">
              <a:spcBef>
                <a:spcPts val="0"/>
              </a:spcBef>
              <a:spcAft>
                <a:spcPts val="0"/>
              </a:spcAft>
              <a:buNone/>
            </a:pPr>
            <a:endParaRPr sz="1500" b="1" u="sng">
              <a:solidFill>
                <a:srgbClr val="000000"/>
              </a:solidFill>
              <a:latin typeface="Amatic SC"/>
              <a:ea typeface="Amatic SC"/>
              <a:cs typeface="Amatic SC"/>
              <a:sym typeface="Amatic SC"/>
            </a:endParaRPr>
          </a:p>
          <a:p>
            <a:pPr marL="304800" lvl="0" rtl="0">
              <a:spcBef>
                <a:spcPts val="0"/>
              </a:spcBef>
              <a:spcAft>
                <a:spcPts val="0"/>
              </a:spcAft>
              <a:buNone/>
            </a:pPr>
            <a:r>
              <a:rPr lang="en">
                <a:solidFill>
                  <a:srgbClr val="000000"/>
                </a:solidFill>
                <a:latin typeface="Arial"/>
                <a:ea typeface="Arial"/>
                <a:cs typeface="Arial"/>
                <a:sym typeface="Arial"/>
              </a:rPr>
              <a:t>"Library Book Yields Fake Crime Photo." (1993). </a:t>
            </a:r>
            <a:r>
              <a:rPr lang="en" i="1">
                <a:solidFill>
                  <a:srgbClr val="000000"/>
                </a:solidFill>
                <a:latin typeface="Arial"/>
                <a:ea typeface="Arial"/>
                <a:cs typeface="Arial"/>
                <a:sym typeface="Arial"/>
              </a:rPr>
              <a:t>American Libraries</a:t>
            </a:r>
            <a:r>
              <a:rPr lang="en">
                <a:solidFill>
                  <a:srgbClr val="000000"/>
                </a:solidFill>
                <a:latin typeface="Arial"/>
                <a:ea typeface="Arial"/>
                <a:cs typeface="Arial"/>
                <a:sym typeface="Arial"/>
              </a:rPr>
              <a:t> (24), 119. </a:t>
            </a:r>
          </a:p>
          <a:p>
            <a:pPr marL="304800" lvl="0" rtl="0">
              <a:spcBef>
                <a:spcPts val="0"/>
              </a:spcBef>
              <a:spcAft>
                <a:spcPts val="0"/>
              </a:spcAft>
              <a:buNone/>
            </a:pPr>
            <a:r>
              <a:rPr lang="en">
                <a:solidFill>
                  <a:srgbClr val="000000"/>
                </a:solidFill>
                <a:latin typeface="Arial"/>
                <a:ea typeface="Arial"/>
                <a:cs typeface="Arial"/>
                <a:sym typeface="Arial"/>
              </a:rPr>
              <a:t> </a:t>
            </a:r>
          </a:p>
          <a:p>
            <a:pPr marL="304800" lvl="0" rtl="0">
              <a:spcBef>
                <a:spcPts val="0"/>
              </a:spcBef>
              <a:spcAft>
                <a:spcPts val="0"/>
              </a:spcAft>
              <a:buNone/>
            </a:pPr>
            <a:r>
              <a:rPr lang="en">
                <a:solidFill>
                  <a:srgbClr val="000000"/>
                </a:solidFill>
                <a:latin typeface="Arial"/>
                <a:ea typeface="Arial"/>
                <a:cs typeface="Arial"/>
                <a:sym typeface="Arial"/>
              </a:rPr>
              <a:t>McCutcheon, R. (1989). </a:t>
            </a:r>
            <a:r>
              <a:rPr lang="en" i="1">
                <a:solidFill>
                  <a:srgbClr val="000000"/>
                </a:solidFill>
                <a:latin typeface="Arial"/>
                <a:ea typeface="Arial"/>
                <a:cs typeface="Arial"/>
                <a:sym typeface="Arial"/>
              </a:rPr>
              <a:t>Can you find it?: 25 Library scavenger hunts to sharpen your research skills</a:t>
            </a:r>
            <a:r>
              <a:rPr lang="en">
                <a:solidFill>
                  <a:srgbClr val="000000"/>
                </a:solidFill>
                <a:latin typeface="Arial"/>
                <a:ea typeface="Arial"/>
                <a:cs typeface="Arial"/>
                <a:sym typeface="Arial"/>
              </a:rPr>
              <a:t>. United States of America: Free Spirit.</a:t>
            </a:r>
          </a:p>
          <a:p>
            <a:pPr marR="711200" lvl="0" rtl="0">
              <a:spcBef>
                <a:spcPts val="0"/>
              </a:spcBef>
              <a:spcAft>
                <a:spcPts val="0"/>
              </a:spcAft>
              <a:buNone/>
            </a:pPr>
            <a:endParaRPr>
              <a:solidFill>
                <a:srgbClr val="000000"/>
              </a:solidFill>
              <a:latin typeface="Arial"/>
              <a:ea typeface="Arial"/>
              <a:cs typeface="Arial"/>
              <a:sym typeface="Arial"/>
            </a:endParaRPr>
          </a:p>
          <a:p>
            <a:pPr marR="711200" lvl="0" rtl="0">
              <a:spcBef>
                <a:spcPts val="0"/>
              </a:spcBef>
              <a:spcAft>
                <a:spcPts val="0"/>
              </a:spcAft>
              <a:buNone/>
            </a:pPr>
            <a:r>
              <a:rPr lang="en">
                <a:solidFill>
                  <a:srgbClr val="000000"/>
                </a:solidFill>
                <a:latin typeface="Arial"/>
                <a:ea typeface="Arial"/>
                <a:cs typeface="Arial"/>
                <a:sym typeface="Arial"/>
              </a:rPr>
              <a:t>McCutcheon, R. (1990). "Library Scavenger Hunts: A Way Out of the Bewilderness." </a:t>
            </a:r>
            <a:r>
              <a:rPr lang="en" i="1">
                <a:solidFill>
                  <a:srgbClr val="000000"/>
                </a:solidFill>
                <a:latin typeface="Arial"/>
                <a:ea typeface="Arial"/>
                <a:cs typeface="Arial"/>
                <a:sym typeface="Arial"/>
              </a:rPr>
              <a:t>Wilson Library Bulletin</a:t>
            </a:r>
            <a:r>
              <a:rPr lang="en">
                <a:solidFill>
                  <a:srgbClr val="000000"/>
                </a:solidFill>
                <a:latin typeface="Arial"/>
                <a:ea typeface="Arial"/>
                <a:cs typeface="Arial"/>
                <a:sym typeface="Arial"/>
              </a:rPr>
              <a:t> (64), 38-40.</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Shape 104"/>
          <p:cNvSpPr txBox="1">
            <a:spLocks noGrp="1"/>
          </p:cNvSpPr>
          <p:nvPr>
            <p:ph type="title"/>
          </p:nvPr>
        </p:nvSpPr>
        <p:spPr>
          <a:xfrm>
            <a:off x="5204800" y="215025"/>
            <a:ext cx="3538500" cy="1686300"/>
          </a:xfrm>
          <a:prstGeom prst="rect">
            <a:avLst/>
          </a:prstGeom>
        </p:spPr>
        <p:txBody>
          <a:bodyPr lIns="91425" tIns="91425" rIns="91425" bIns="91425" anchor="ctr" anchorCtr="0">
            <a:noAutofit/>
          </a:bodyPr>
          <a:lstStyle/>
          <a:p>
            <a:pPr lvl="0">
              <a:spcBef>
                <a:spcPts val="0"/>
              </a:spcBef>
              <a:buNone/>
            </a:pPr>
            <a:r>
              <a:rPr lang="en"/>
              <a:t>Software Platforms</a:t>
            </a:r>
          </a:p>
        </p:txBody>
      </p:sp>
      <p:pic>
        <p:nvPicPr>
          <p:cNvPr id="105" name="Shape 105" descr="eventure.png"/>
          <p:cNvPicPr preferRelativeResize="0"/>
          <p:nvPr/>
        </p:nvPicPr>
        <p:blipFill>
          <a:blip r:embed="rId3">
            <a:alphaModFix/>
          </a:blip>
          <a:stretch>
            <a:fillRect/>
          </a:stretch>
        </p:blipFill>
        <p:spPr>
          <a:xfrm>
            <a:off x="242349" y="180475"/>
            <a:ext cx="2181299" cy="1966075"/>
          </a:xfrm>
          <a:prstGeom prst="rect">
            <a:avLst/>
          </a:prstGeom>
          <a:noFill/>
          <a:ln>
            <a:noFill/>
          </a:ln>
        </p:spPr>
      </p:pic>
      <p:sp>
        <p:nvSpPr>
          <p:cNvPr id="106" name="Shape 106"/>
          <p:cNvSpPr txBox="1"/>
          <p:nvPr/>
        </p:nvSpPr>
        <p:spPr>
          <a:xfrm>
            <a:off x="5204775" y="2080300"/>
            <a:ext cx="3538500" cy="2773800"/>
          </a:xfrm>
          <a:prstGeom prst="rect">
            <a:avLst/>
          </a:prstGeom>
          <a:solidFill>
            <a:schemeClr val="lt1"/>
          </a:solidFill>
          <a:ln>
            <a:noFill/>
          </a:ln>
        </p:spPr>
        <p:txBody>
          <a:bodyPr lIns="91425" tIns="91425" rIns="91425" bIns="91425" anchor="t" anchorCtr="0">
            <a:noAutofit/>
          </a:bodyPr>
          <a:lstStyle/>
          <a:p>
            <a:pPr lvl="0" rtl="0">
              <a:spcBef>
                <a:spcPts val="0"/>
              </a:spcBef>
              <a:buNone/>
            </a:pPr>
            <a:endParaRPr/>
          </a:p>
          <a:p>
            <a:pPr lvl="0" rtl="0">
              <a:spcBef>
                <a:spcPts val="0"/>
              </a:spcBef>
              <a:buNone/>
            </a:pPr>
            <a:endParaRPr/>
          </a:p>
          <a:p>
            <a:pPr lvl="0" rtl="0">
              <a:spcBef>
                <a:spcPts val="0"/>
              </a:spcBef>
              <a:buNone/>
            </a:pPr>
            <a:endParaRPr/>
          </a:p>
          <a:p>
            <a:pPr lvl="0" rtl="0">
              <a:spcBef>
                <a:spcPts val="0"/>
              </a:spcBef>
              <a:buNone/>
            </a:pPr>
            <a:endParaRPr/>
          </a:p>
          <a:p>
            <a:pPr marL="457200" lvl="0" indent="-228600" rtl="0">
              <a:spcBef>
                <a:spcPts val="0"/>
              </a:spcBef>
              <a:buChar char="●"/>
            </a:pPr>
            <a:r>
              <a:rPr lang="en"/>
              <a:t>Budget</a:t>
            </a:r>
          </a:p>
          <a:p>
            <a:pPr marL="457200" lvl="0" indent="-228600" rtl="0">
              <a:spcBef>
                <a:spcPts val="0"/>
              </a:spcBef>
              <a:buChar char="●"/>
            </a:pPr>
            <a:r>
              <a:rPr lang="en"/>
              <a:t>Software product considerations</a:t>
            </a:r>
          </a:p>
          <a:p>
            <a:pPr marL="457200" lvl="0" indent="-228600">
              <a:spcBef>
                <a:spcPts val="0"/>
              </a:spcBef>
              <a:buChar char="●"/>
            </a:pPr>
            <a:r>
              <a:rPr lang="en"/>
              <a:t>Contract with Qualtrics</a:t>
            </a:r>
          </a:p>
        </p:txBody>
      </p:sp>
      <p:pic>
        <p:nvPicPr>
          <p:cNvPr id="107" name="Shape 107"/>
          <p:cNvPicPr preferRelativeResize="0"/>
          <p:nvPr/>
        </p:nvPicPr>
        <p:blipFill>
          <a:blip r:embed="rId4">
            <a:alphaModFix/>
          </a:blip>
          <a:stretch>
            <a:fillRect/>
          </a:stretch>
        </p:blipFill>
        <p:spPr>
          <a:xfrm>
            <a:off x="1863900" y="2261487"/>
            <a:ext cx="2857500" cy="704850"/>
          </a:xfrm>
          <a:prstGeom prst="rect">
            <a:avLst/>
          </a:prstGeom>
          <a:noFill/>
          <a:ln>
            <a:noFill/>
          </a:ln>
        </p:spPr>
      </p:pic>
      <p:pic>
        <p:nvPicPr>
          <p:cNvPr id="108" name="Shape 108"/>
          <p:cNvPicPr preferRelativeResize="0"/>
          <p:nvPr/>
        </p:nvPicPr>
        <p:blipFill>
          <a:blip r:embed="rId5">
            <a:alphaModFix/>
          </a:blip>
          <a:stretch>
            <a:fillRect/>
          </a:stretch>
        </p:blipFill>
        <p:spPr>
          <a:xfrm>
            <a:off x="2623775" y="576174"/>
            <a:ext cx="2097624" cy="1174674"/>
          </a:xfrm>
          <a:prstGeom prst="rect">
            <a:avLst/>
          </a:prstGeom>
          <a:noFill/>
          <a:ln>
            <a:noFill/>
          </a:ln>
        </p:spPr>
      </p:pic>
      <p:pic>
        <p:nvPicPr>
          <p:cNvPr id="109" name="Shape 109"/>
          <p:cNvPicPr preferRelativeResize="0"/>
          <p:nvPr/>
        </p:nvPicPr>
        <p:blipFill>
          <a:blip r:embed="rId6">
            <a:alphaModFix/>
          </a:blip>
          <a:stretch>
            <a:fillRect/>
          </a:stretch>
        </p:blipFill>
        <p:spPr>
          <a:xfrm>
            <a:off x="414800" y="2551550"/>
            <a:ext cx="1220150" cy="1220150"/>
          </a:xfrm>
          <a:prstGeom prst="rect">
            <a:avLst/>
          </a:prstGeom>
          <a:noFill/>
          <a:ln>
            <a:noFill/>
          </a:ln>
        </p:spPr>
      </p:pic>
      <p:pic>
        <p:nvPicPr>
          <p:cNvPr id="110" name="Shape 110"/>
          <p:cNvPicPr preferRelativeResize="0"/>
          <p:nvPr/>
        </p:nvPicPr>
        <p:blipFill>
          <a:blip r:embed="rId7">
            <a:alphaModFix/>
          </a:blip>
          <a:stretch>
            <a:fillRect/>
          </a:stretch>
        </p:blipFill>
        <p:spPr>
          <a:xfrm>
            <a:off x="277399" y="4130826"/>
            <a:ext cx="2815002" cy="643575"/>
          </a:xfrm>
          <a:prstGeom prst="rect">
            <a:avLst/>
          </a:prstGeom>
          <a:noFill/>
          <a:ln>
            <a:noFill/>
          </a:ln>
        </p:spPr>
      </p:pic>
      <p:pic>
        <p:nvPicPr>
          <p:cNvPr id="111" name="Shape 111"/>
          <p:cNvPicPr preferRelativeResize="0"/>
          <p:nvPr/>
        </p:nvPicPr>
        <p:blipFill>
          <a:blip r:embed="rId8">
            <a:alphaModFix/>
          </a:blip>
          <a:stretch>
            <a:fillRect/>
          </a:stretch>
        </p:blipFill>
        <p:spPr>
          <a:xfrm>
            <a:off x="3298850" y="3156700"/>
            <a:ext cx="1588625" cy="158862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Shape 116"/>
          <p:cNvSpPr txBox="1">
            <a:spLocks noGrp="1"/>
          </p:cNvSpPr>
          <p:nvPr>
            <p:ph type="title"/>
          </p:nvPr>
        </p:nvSpPr>
        <p:spPr>
          <a:xfrm>
            <a:off x="305900" y="361050"/>
            <a:ext cx="4045200" cy="1710300"/>
          </a:xfrm>
          <a:prstGeom prst="rect">
            <a:avLst/>
          </a:prstGeom>
        </p:spPr>
        <p:txBody>
          <a:bodyPr lIns="91425" tIns="91425" rIns="91425" bIns="91425" anchor="b" anchorCtr="0">
            <a:noAutofit/>
          </a:bodyPr>
          <a:lstStyle/>
          <a:p>
            <a:pPr lvl="0">
              <a:spcBef>
                <a:spcPts val="0"/>
              </a:spcBef>
              <a:buNone/>
            </a:pPr>
            <a:r>
              <a:rPr lang="en"/>
              <a:t>Scavenger Hunt Development</a:t>
            </a:r>
          </a:p>
        </p:txBody>
      </p:sp>
      <p:sp>
        <p:nvSpPr>
          <p:cNvPr id="117" name="Shape 117"/>
          <p:cNvSpPr txBox="1">
            <a:spLocks noGrp="1"/>
          </p:cNvSpPr>
          <p:nvPr>
            <p:ph type="subTitle" idx="1"/>
          </p:nvPr>
        </p:nvSpPr>
        <p:spPr>
          <a:xfrm>
            <a:off x="265500" y="2680749"/>
            <a:ext cx="4045200" cy="2186700"/>
          </a:xfrm>
          <a:prstGeom prst="rect">
            <a:avLst/>
          </a:prstGeom>
        </p:spPr>
        <p:txBody>
          <a:bodyPr lIns="91425" tIns="91425" rIns="91425" bIns="91425" anchor="t" anchorCtr="0">
            <a:noAutofit/>
          </a:bodyPr>
          <a:lstStyle/>
          <a:p>
            <a:pPr lvl="0">
              <a:spcBef>
                <a:spcPts val="0"/>
              </a:spcBef>
              <a:buNone/>
            </a:pPr>
            <a:r>
              <a:rPr lang="en"/>
              <a:t>Focused on mix of physical and digital resources</a:t>
            </a:r>
          </a:p>
          <a:p>
            <a:pPr lvl="0" algn="l">
              <a:spcBef>
                <a:spcPts val="0"/>
              </a:spcBef>
              <a:buNone/>
            </a:pPr>
            <a:endParaRPr/>
          </a:p>
          <a:p>
            <a:pPr lvl="0">
              <a:spcBef>
                <a:spcPts val="0"/>
              </a:spcBef>
              <a:buNone/>
            </a:pPr>
            <a:endParaRPr/>
          </a:p>
        </p:txBody>
      </p:sp>
      <p:pic>
        <p:nvPicPr>
          <p:cNvPr id="118" name="Shape 118" descr="Scavhuntopen.png"/>
          <p:cNvPicPr preferRelativeResize="0"/>
          <p:nvPr/>
        </p:nvPicPr>
        <p:blipFill>
          <a:blip r:embed="rId3">
            <a:alphaModFix/>
          </a:blip>
          <a:stretch>
            <a:fillRect/>
          </a:stretch>
        </p:blipFill>
        <p:spPr>
          <a:xfrm>
            <a:off x="5466674" y="123900"/>
            <a:ext cx="2761461" cy="4895675"/>
          </a:xfrm>
          <a:prstGeom prst="rect">
            <a:avLst/>
          </a:prstGeom>
          <a:noFill/>
          <a:ln>
            <a:noFill/>
          </a:ln>
        </p:spPr>
      </p:pic>
      <p:sp>
        <p:nvSpPr>
          <p:cNvPr id="119" name="Shape 119"/>
          <p:cNvSpPr/>
          <p:nvPr/>
        </p:nvSpPr>
        <p:spPr>
          <a:xfrm>
            <a:off x="4932850" y="4321225"/>
            <a:ext cx="533700" cy="327900"/>
          </a:xfrm>
          <a:prstGeom prst="rect">
            <a:avLst/>
          </a:prstGeom>
          <a:solidFill>
            <a:schemeClr val="dk1"/>
          </a:solidFill>
          <a:ln w="9525" cap="flat" cmpd="sng">
            <a:solidFill>
              <a:schemeClr val="dk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Shape 124"/>
          <p:cNvSpPr txBox="1">
            <a:spLocks noGrp="1"/>
          </p:cNvSpPr>
          <p:nvPr>
            <p:ph type="title"/>
          </p:nvPr>
        </p:nvSpPr>
        <p:spPr>
          <a:xfrm>
            <a:off x="311700" y="292850"/>
            <a:ext cx="8520600" cy="801000"/>
          </a:xfrm>
          <a:prstGeom prst="rect">
            <a:avLst/>
          </a:prstGeom>
        </p:spPr>
        <p:txBody>
          <a:bodyPr lIns="91425" tIns="91425" rIns="91425" bIns="91425" anchor="t" anchorCtr="0">
            <a:noAutofit/>
          </a:bodyPr>
          <a:lstStyle/>
          <a:p>
            <a:pPr lvl="0">
              <a:spcBef>
                <a:spcPts val="0"/>
              </a:spcBef>
              <a:buNone/>
            </a:pPr>
            <a:r>
              <a:rPr lang="en"/>
              <a:t>Marketing and Promotion</a:t>
            </a:r>
          </a:p>
        </p:txBody>
      </p:sp>
      <p:sp>
        <p:nvSpPr>
          <p:cNvPr id="125" name="Shape 125"/>
          <p:cNvSpPr txBox="1">
            <a:spLocks noGrp="1"/>
          </p:cNvSpPr>
          <p:nvPr>
            <p:ph type="body" idx="1"/>
          </p:nvPr>
        </p:nvSpPr>
        <p:spPr>
          <a:xfrm>
            <a:off x="311700" y="1093850"/>
            <a:ext cx="2395500" cy="3599100"/>
          </a:xfrm>
          <a:prstGeom prst="rect">
            <a:avLst/>
          </a:prstGeom>
        </p:spPr>
        <p:txBody>
          <a:bodyPr lIns="91425" tIns="91425" rIns="91425" bIns="91425" anchor="t" anchorCtr="0">
            <a:noAutofit/>
          </a:bodyPr>
          <a:lstStyle/>
          <a:p>
            <a:pPr lvl="0">
              <a:spcBef>
                <a:spcPts val="0"/>
              </a:spcBef>
              <a:buNone/>
            </a:pPr>
            <a:r>
              <a:rPr lang="en" b="1"/>
              <a:t>2015-2016</a:t>
            </a:r>
          </a:p>
          <a:p>
            <a:pPr marL="457200" lvl="0" indent="-228600" rtl="0">
              <a:spcBef>
                <a:spcPts val="0"/>
              </a:spcBef>
            </a:pPr>
            <a:r>
              <a:rPr lang="en"/>
              <a:t>Promo Video</a:t>
            </a:r>
          </a:p>
          <a:p>
            <a:pPr marL="457200" lvl="0" indent="-228600" rtl="0">
              <a:spcBef>
                <a:spcPts val="0"/>
              </a:spcBef>
            </a:pPr>
            <a:r>
              <a:rPr lang="en"/>
              <a:t>Instructor Contact</a:t>
            </a:r>
          </a:p>
          <a:p>
            <a:pPr marL="457200" lvl="0" indent="-228600">
              <a:spcBef>
                <a:spcPts val="0"/>
              </a:spcBef>
            </a:pPr>
            <a:r>
              <a:rPr lang="en"/>
              <a:t>Library Poster</a:t>
            </a:r>
          </a:p>
          <a:p>
            <a:pPr lvl="0">
              <a:spcBef>
                <a:spcPts val="0"/>
              </a:spcBef>
              <a:buNone/>
            </a:pPr>
            <a:r>
              <a:rPr lang="en" b="1"/>
              <a:t>Fall 2016</a:t>
            </a:r>
          </a:p>
          <a:p>
            <a:pPr marL="457200" lvl="0" indent="-228600" rtl="0">
              <a:spcBef>
                <a:spcPts val="0"/>
              </a:spcBef>
            </a:pPr>
            <a:r>
              <a:rPr lang="en"/>
              <a:t>Digital Signage</a:t>
            </a:r>
          </a:p>
          <a:p>
            <a:pPr marL="457200" lvl="0" indent="-228600" rtl="0">
              <a:spcBef>
                <a:spcPts val="0"/>
              </a:spcBef>
            </a:pPr>
            <a:r>
              <a:rPr lang="en"/>
              <a:t>Instructor Contact</a:t>
            </a:r>
          </a:p>
          <a:p>
            <a:pPr marL="457200" lvl="0" indent="-228600" rtl="0">
              <a:spcBef>
                <a:spcPts val="0"/>
              </a:spcBef>
            </a:pPr>
            <a:r>
              <a:rPr lang="en"/>
              <a:t>NewsHub/Blog</a:t>
            </a:r>
          </a:p>
          <a:p>
            <a:pPr lvl="0">
              <a:spcBef>
                <a:spcPts val="0"/>
              </a:spcBef>
              <a:buNone/>
            </a:pPr>
            <a:r>
              <a:rPr lang="en" b="1"/>
              <a:t>Future</a:t>
            </a:r>
          </a:p>
        </p:txBody>
      </p:sp>
      <p:sp>
        <p:nvSpPr>
          <p:cNvPr id="126" name="Shape 126"/>
          <p:cNvSpPr txBox="1"/>
          <p:nvPr/>
        </p:nvSpPr>
        <p:spPr>
          <a:xfrm>
            <a:off x="4566025" y="535800"/>
            <a:ext cx="4452900" cy="4389000"/>
          </a:xfrm>
          <a:prstGeom prst="rect">
            <a:avLst/>
          </a:prstGeom>
          <a:solidFill>
            <a:schemeClr val="dk1"/>
          </a:solidFill>
          <a:ln>
            <a:noFill/>
          </a:ln>
        </p:spPr>
        <p:txBody>
          <a:bodyPr lIns="91425" tIns="91425" rIns="91425" bIns="91425" anchor="t" anchorCtr="0">
            <a:noAutofit/>
          </a:bodyPr>
          <a:lstStyle/>
          <a:p>
            <a:pPr lvl="0">
              <a:spcBef>
                <a:spcPts val="0"/>
              </a:spcBef>
              <a:buNone/>
            </a:pPr>
            <a:endParaRPr/>
          </a:p>
        </p:txBody>
      </p:sp>
      <p:pic>
        <p:nvPicPr>
          <p:cNvPr id="127" name="Shape 127" descr="me.png"/>
          <p:cNvPicPr preferRelativeResize="0"/>
          <p:nvPr/>
        </p:nvPicPr>
        <p:blipFill>
          <a:blip r:embed="rId3">
            <a:alphaModFix/>
          </a:blip>
          <a:stretch>
            <a:fillRect/>
          </a:stretch>
        </p:blipFill>
        <p:spPr>
          <a:xfrm>
            <a:off x="4772725" y="754348"/>
            <a:ext cx="1063749" cy="1824174"/>
          </a:xfrm>
          <a:prstGeom prst="rect">
            <a:avLst/>
          </a:prstGeom>
          <a:noFill/>
          <a:ln>
            <a:noFill/>
          </a:ln>
        </p:spPr>
      </p:pic>
      <p:sp>
        <p:nvSpPr>
          <p:cNvPr id="128" name="Shape 128"/>
          <p:cNvSpPr txBox="1"/>
          <p:nvPr/>
        </p:nvSpPr>
        <p:spPr>
          <a:xfrm>
            <a:off x="5916275" y="1191400"/>
            <a:ext cx="3012900" cy="524400"/>
          </a:xfrm>
          <a:prstGeom prst="rect">
            <a:avLst/>
          </a:prstGeom>
          <a:solidFill>
            <a:schemeClr val="dk1"/>
          </a:solidFill>
          <a:ln>
            <a:noFill/>
          </a:ln>
        </p:spPr>
        <p:txBody>
          <a:bodyPr lIns="91425" tIns="91425" rIns="91425" bIns="91425" anchor="t" anchorCtr="0">
            <a:noAutofit/>
          </a:bodyPr>
          <a:lstStyle/>
          <a:p>
            <a:pPr lvl="0" algn="ctr">
              <a:spcBef>
                <a:spcPts val="0"/>
              </a:spcBef>
              <a:buNone/>
            </a:pPr>
            <a:r>
              <a:rPr lang="en" sz="1200" u="sng">
                <a:solidFill>
                  <a:schemeClr val="hlink"/>
                </a:solidFill>
                <a:hlinkClick r:id="rId4"/>
              </a:rPr>
              <a:t>http://tinyurl.com/ScavengerHuntPromo</a:t>
            </a:r>
          </a:p>
        </p:txBody>
      </p:sp>
      <p:pic>
        <p:nvPicPr>
          <p:cNvPr id="129" name="Shape 129" descr="ghostbusters.jpg"/>
          <p:cNvPicPr preferRelativeResize="0"/>
          <p:nvPr/>
        </p:nvPicPr>
        <p:blipFill>
          <a:blip r:embed="rId5">
            <a:alphaModFix/>
          </a:blip>
          <a:stretch>
            <a:fillRect/>
          </a:stretch>
        </p:blipFill>
        <p:spPr>
          <a:xfrm>
            <a:off x="6056450" y="2744725"/>
            <a:ext cx="2814075" cy="1173999"/>
          </a:xfrm>
          <a:prstGeom prst="rect">
            <a:avLst/>
          </a:prstGeom>
          <a:noFill/>
          <a:ln>
            <a:noFill/>
          </a:ln>
        </p:spPr>
      </p:pic>
      <p:sp>
        <p:nvSpPr>
          <p:cNvPr id="130" name="Shape 130"/>
          <p:cNvSpPr txBox="1"/>
          <p:nvPr/>
        </p:nvSpPr>
        <p:spPr>
          <a:xfrm>
            <a:off x="5160775" y="4130150"/>
            <a:ext cx="3578100" cy="562800"/>
          </a:xfrm>
          <a:prstGeom prst="rect">
            <a:avLst/>
          </a:prstGeom>
          <a:solidFill>
            <a:schemeClr val="dk1"/>
          </a:solidFill>
          <a:ln>
            <a:noFill/>
          </a:ln>
        </p:spPr>
        <p:txBody>
          <a:bodyPr lIns="91425" tIns="91425" rIns="91425" bIns="91425" anchor="t" anchorCtr="0">
            <a:noAutofit/>
          </a:bodyPr>
          <a:lstStyle/>
          <a:p>
            <a:pPr lvl="0">
              <a:spcBef>
                <a:spcPts val="0"/>
              </a:spcBef>
              <a:buNone/>
            </a:pPr>
            <a:r>
              <a:rPr lang="en" sz="1200" u="sng">
                <a:solidFill>
                  <a:schemeClr val="hlink"/>
                </a:solidFill>
                <a:hlinkClick r:id="rId6"/>
              </a:rPr>
              <a:t>http://library.missouri.edu/news/ellis-library/library-scavenger-hunt</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Shape 135"/>
          <p:cNvSpPr txBox="1">
            <a:spLocks noGrp="1"/>
          </p:cNvSpPr>
          <p:nvPr>
            <p:ph type="title"/>
          </p:nvPr>
        </p:nvSpPr>
        <p:spPr>
          <a:xfrm>
            <a:off x="5178675" y="204350"/>
            <a:ext cx="3538500" cy="887700"/>
          </a:xfrm>
          <a:prstGeom prst="rect">
            <a:avLst/>
          </a:prstGeom>
        </p:spPr>
        <p:txBody>
          <a:bodyPr lIns="91425" tIns="91425" rIns="91425" bIns="91425" anchor="ctr" anchorCtr="0">
            <a:noAutofit/>
          </a:bodyPr>
          <a:lstStyle/>
          <a:p>
            <a:pPr lvl="0">
              <a:spcBef>
                <a:spcPts val="0"/>
              </a:spcBef>
              <a:buNone/>
            </a:pPr>
            <a:r>
              <a:rPr lang="en"/>
              <a:t>Student Response</a:t>
            </a:r>
          </a:p>
        </p:txBody>
      </p:sp>
      <p:sp>
        <p:nvSpPr>
          <p:cNvPr id="136" name="Shape 136"/>
          <p:cNvSpPr txBox="1"/>
          <p:nvPr/>
        </p:nvSpPr>
        <p:spPr>
          <a:xfrm>
            <a:off x="5178625" y="1258950"/>
            <a:ext cx="3538500" cy="3534600"/>
          </a:xfrm>
          <a:prstGeom prst="rect">
            <a:avLst/>
          </a:prstGeom>
          <a:solidFill>
            <a:schemeClr val="lt1"/>
          </a:solidFill>
          <a:ln>
            <a:noFill/>
          </a:ln>
        </p:spPr>
        <p:txBody>
          <a:bodyPr lIns="91425" tIns="91425" rIns="91425" bIns="91425" anchor="t" anchorCtr="0">
            <a:noAutofit/>
          </a:bodyPr>
          <a:lstStyle/>
          <a:p>
            <a:pPr lvl="0">
              <a:spcBef>
                <a:spcPts val="0"/>
              </a:spcBef>
              <a:buNone/>
            </a:pPr>
            <a:endParaRPr/>
          </a:p>
          <a:p>
            <a:pPr lvl="0">
              <a:spcBef>
                <a:spcPts val="0"/>
              </a:spcBef>
              <a:buNone/>
            </a:pPr>
            <a:r>
              <a:rPr lang="en"/>
              <a:t>Year 1: 2015-2016</a:t>
            </a:r>
          </a:p>
          <a:p>
            <a:pPr marL="457200" lvl="0" indent="-228600" rtl="0">
              <a:lnSpc>
                <a:spcPct val="115000"/>
              </a:lnSpc>
              <a:spcBef>
                <a:spcPts val="1400"/>
              </a:spcBef>
              <a:buChar char="●"/>
            </a:pPr>
            <a:r>
              <a:rPr lang="en"/>
              <a:t>1,095 students</a:t>
            </a:r>
          </a:p>
          <a:p>
            <a:pPr marL="457200" lvl="0" indent="-228600" rtl="0">
              <a:lnSpc>
                <a:spcPct val="115000"/>
              </a:lnSpc>
              <a:spcBef>
                <a:spcPts val="1400"/>
              </a:spcBef>
              <a:buChar char="●"/>
            </a:pPr>
            <a:r>
              <a:rPr lang="en"/>
              <a:t>80% response rate in three first-year courses</a:t>
            </a:r>
          </a:p>
          <a:p>
            <a:pPr marL="457200" lvl="0" indent="-228600" rtl="0">
              <a:lnSpc>
                <a:spcPct val="115000"/>
              </a:lnSpc>
              <a:spcBef>
                <a:spcPts val="1400"/>
              </a:spcBef>
              <a:buChar char="●"/>
            </a:pPr>
            <a:r>
              <a:rPr lang="en"/>
              <a:t>Readiness</a:t>
            </a:r>
          </a:p>
          <a:p>
            <a:pPr lvl="0" rtl="0">
              <a:lnSpc>
                <a:spcPct val="115000"/>
              </a:lnSpc>
              <a:spcBef>
                <a:spcPts val="1400"/>
              </a:spcBef>
              <a:buNone/>
            </a:pPr>
            <a:r>
              <a:rPr lang="en"/>
              <a:t/>
            </a:r>
            <a:br>
              <a:rPr lang="en"/>
            </a:br>
            <a:r>
              <a:rPr lang="en"/>
              <a:t>Year 2: Fall 2016</a:t>
            </a:r>
          </a:p>
          <a:p>
            <a:pPr marL="457200" lvl="0" indent="-228600" rtl="0">
              <a:lnSpc>
                <a:spcPct val="115000"/>
              </a:lnSpc>
              <a:spcBef>
                <a:spcPts val="1400"/>
              </a:spcBef>
              <a:buChar char="●"/>
            </a:pPr>
            <a:r>
              <a:rPr lang="en"/>
              <a:t>346 students</a:t>
            </a:r>
          </a:p>
        </p:txBody>
      </p:sp>
      <p:pic>
        <p:nvPicPr>
          <p:cNvPr id="137" name="Shape 137" descr="wordcloud.png"/>
          <p:cNvPicPr preferRelativeResize="0"/>
          <p:nvPr/>
        </p:nvPicPr>
        <p:blipFill>
          <a:blip r:embed="rId3">
            <a:alphaModFix/>
          </a:blip>
          <a:stretch>
            <a:fillRect/>
          </a:stretch>
        </p:blipFill>
        <p:spPr>
          <a:xfrm>
            <a:off x="169575" y="565862"/>
            <a:ext cx="4856950" cy="401177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Shape 142"/>
          <p:cNvSpPr txBox="1">
            <a:spLocks noGrp="1"/>
          </p:cNvSpPr>
          <p:nvPr>
            <p:ph type="title"/>
          </p:nvPr>
        </p:nvSpPr>
        <p:spPr>
          <a:xfrm>
            <a:off x="490250" y="526350"/>
            <a:ext cx="4227000" cy="1301700"/>
          </a:xfrm>
          <a:prstGeom prst="rect">
            <a:avLst/>
          </a:prstGeom>
        </p:spPr>
        <p:txBody>
          <a:bodyPr lIns="91425" tIns="91425" rIns="91425" bIns="91425" anchor="ctr" anchorCtr="0">
            <a:noAutofit/>
          </a:bodyPr>
          <a:lstStyle/>
          <a:p>
            <a:pPr lvl="0">
              <a:spcBef>
                <a:spcPts val="0"/>
              </a:spcBef>
              <a:buNone/>
            </a:pPr>
            <a:r>
              <a:rPr lang="en"/>
              <a:t>Instructor Survey</a:t>
            </a:r>
          </a:p>
        </p:txBody>
      </p:sp>
      <p:pic>
        <p:nvPicPr>
          <p:cNvPr id="143" name="Shape 143" descr="InstructorSurvey.JPG"/>
          <p:cNvPicPr preferRelativeResize="0"/>
          <p:nvPr/>
        </p:nvPicPr>
        <p:blipFill>
          <a:blip r:embed="rId3">
            <a:alphaModFix/>
          </a:blip>
          <a:stretch>
            <a:fillRect/>
          </a:stretch>
        </p:blipFill>
        <p:spPr>
          <a:xfrm>
            <a:off x="4840650" y="457374"/>
            <a:ext cx="4045199" cy="2678240"/>
          </a:xfrm>
          <a:prstGeom prst="rect">
            <a:avLst/>
          </a:prstGeom>
          <a:noFill/>
          <a:ln>
            <a:noFill/>
          </a:ln>
        </p:spPr>
      </p:pic>
      <p:pic>
        <p:nvPicPr>
          <p:cNvPr id="144" name="Shape 144" descr="instructorsurvey2.JPG"/>
          <p:cNvPicPr preferRelativeResize="0"/>
          <p:nvPr/>
        </p:nvPicPr>
        <p:blipFill>
          <a:blip r:embed="rId4">
            <a:alphaModFix/>
          </a:blip>
          <a:stretch>
            <a:fillRect/>
          </a:stretch>
        </p:blipFill>
        <p:spPr>
          <a:xfrm>
            <a:off x="490250" y="2083800"/>
            <a:ext cx="3978325" cy="2593024"/>
          </a:xfrm>
          <a:prstGeom prst="rect">
            <a:avLst/>
          </a:prstGeom>
          <a:noFill/>
          <a:ln>
            <a:noFill/>
          </a:ln>
        </p:spPr>
      </p:pic>
    </p:spTree>
  </p:cSld>
  <p:clrMapOvr>
    <a:masterClrMapping/>
  </p:clrMapOvr>
</p:sld>
</file>

<file path=ppt/theme/theme1.xml><?xml version="1.0" encoding="utf-8"?>
<a:theme xmlns:a="http://schemas.openxmlformats.org/drawingml/2006/main" name="beach-day">
  <a:themeElements>
    <a:clrScheme name="Beach Day">
      <a:dk1>
        <a:srgbClr val="00FDC8"/>
      </a:dk1>
      <a:lt1>
        <a:srgbClr val="FFFFFF"/>
      </a:lt1>
      <a:dk2>
        <a:srgbClr val="666666"/>
      </a:dk2>
      <a:lt2>
        <a:srgbClr val="EEEEEE"/>
      </a:lt2>
      <a:accent1>
        <a:srgbClr val="212121"/>
      </a:accent1>
      <a:accent2>
        <a:srgbClr val="455A64"/>
      </a:accent2>
      <a:accent3>
        <a:srgbClr val="78909C"/>
      </a:accent3>
      <a:accent4>
        <a:srgbClr val="7C7CE0"/>
      </a:accent4>
      <a:accent5>
        <a:srgbClr val="DB4437"/>
      </a:accent5>
      <a:accent6>
        <a:srgbClr val="F6CD4C"/>
      </a:accent6>
      <a:hlink>
        <a:srgbClr val="DB4437"/>
      </a:hlink>
      <a:folHlink>
        <a:srgbClr val="DB443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98</TotalTime>
  <Words>881</Words>
  <Application>Microsoft Office PowerPoint</Application>
  <PresentationFormat>On-screen Show (16:9)</PresentationFormat>
  <Paragraphs>123</Paragraphs>
  <Slides>14</Slides>
  <Notes>14</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14</vt:i4>
      </vt:variant>
    </vt:vector>
  </HeadingPairs>
  <TitlesOfParts>
    <vt:vector size="26" baseType="lpstr">
      <vt:lpstr>Gloria Hallelujah</vt:lpstr>
      <vt:lpstr>Shadows Into Light</vt:lpstr>
      <vt:lpstr>Handlee</vt:lpstr>
      <vt:lpstr>Source Code Pro</vt:lpstr>
      <vt:lpstr>Amatic SC</vt:lpstr>
      <vt:lpstr>Indie Flower</vt:lpstr>
      <vt:lpstr>Kaushan Script</vt:lpstr>
      <vt:lpstr>Coming Soon</vt:lpstr>
      <vt:lpstr>Courgette</vt:lpstr>
      <vt:lpstr>Architects Daughter</vt:lpstr>
      <vt:lpstr>Arial</vt:lpstr>
      <vt:lpstr>beach-day</vt:lpstr>
      <vt:lpstr>Smart Phones and Scavenger Hunts:  A Mobile Introduction to the Library </vt:lpstr>
      <vt:lpstr>MU Libraries instruction committee 2015-2016 </vt:lpstr>
      <vt:lpstr>Inspiration</vt:lpstr>
      <vt:lpstr>Literature About Library Scavenger Hunts</vt:lpstr>
      <vt:lpstr>Software Platforms</vt:lpstr>
      <vt:lpstr>Scavenger Hunt Development</vt:lpstr>
      <vt:lpstr>Marketing and Promotion</vt:lpstr>
      <vt:lpstr>Student Response</vt:lpstr>
      <vt:lpstr>Instructor Survey</vt:lpstr>
      <vt:lpstr>Other  UpDates:</vt:lpstr>
      <vt:lpstr>Challenges and Successes</vt:lpstr>
      <vt:lpstr>Examples of Student Work:</vt:lpstr>
      <vt:lpstr>Selfies:</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Smart Phones and Scavenger Hunts:  A Mobile Introduction to the Library</dc:title>
  <dc:creator>Kopriva, Noel R.</dc:creator>
  <cp:lastModifiedBy>Kopriva, Noel R.</cp:lastModifiedBy>
  <cp:revision>4</cp:revision>
  <dcterms:modified xsi:type="dcterms:W3CDTF">2016-10-13T14:26:18Z</dcterms:modified>
</cp:coreProperties>
</file>