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Roboto Slab"/>
      <p:regular r:id="rId14"/>
      <p:bold r:id="rId15"/>
    </p:embeddedFon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slide" Target="slides/slide1.xml"/><Relationship Id="rId19" Type="http://schemas.openxmlformats.org/officeDocument/2006/relationships/font" Target="fonts/Roboto-boldItalic.fntdata"/><Relationship Id="rId6" Type="http://schemas.openxmlformats.org/officeDocument/2006/relationships/slide" Target="slides/slide2.xml"/><Relationship Id="rId18"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799"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699" cy="66599"/>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399"/>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599"/>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799"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799"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8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799"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899" cy="30788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899" cy="30788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7999"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499"/>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899"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199" cy="1506299"/>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799"/>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099"/>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8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00.png"/><Relationship Id="rId4" Type="http://schemas.openxmlformats.org/officeDocument/2006/relationships/image" Target="../media/image02.png"/><Relationship Id="rId5" Type="http://schemas.openxmlformats.org/officeDocument/2006/relationships/image" Target="../media/image03.png"/><Relationship Id="rId6"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0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mailto:ashleyrobertson@pb.k12.mo.u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rPr lang="en"/>
              <a:t>Digital Library Inventory</a:t>
            </a:r>
          </a:p>
        </p:txBody>
      </p:sp>
      <p:sp>
        <p:nvSpPr>
          <p:cNvPr id="64" name="Shape 64"/>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a:spcBef>
                <a:spcPts val="0"/>
              </a:spcBef>
              <a:buNone/>
            </a:pPr>
            <a:r>
              <a:rPr lang="en"/>
              <a:t>Presented by Ashley Robertson</a:t>
            </a:r>
          </a:p>
          <a:p>
            <a:pPr lvl="0">
              <a:spcBef>
                <a:spcPts val="0"/>
              </a:spcBef>
              <a:buNone/>
            </a:pPr>
            <a:r>
              <a:rPr lang="en"/>
              <a:t>ashleyrobertson@pb.k12.mo.us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t/>
            </a:r>
            <a:endParaRPr/>
          </a:p>
        </p:txBody>
      </p:sp>
      <p:sp>
        <p:nvSpPr>
          <p:cNvPr id="70" name="Shape 70"/>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a:spcBef>
                <a:spcPts val="0"/>
              </a:spcBef>
              <a:buNone/>
            </a:pPr>
            <a:r>
              <a:t/>
            </a:r>
            <a:endParaRPr/>
          </a:p>
        </p:txBody>
      </p:sp>
      <p:pic>
        <p:nvPicPr>
          <p:cNvPr id="71" name="Shape 71"/>
          <p:cNvPicPr preferRelativeResize="0"/>
          <p:nvPr/>
        </p:nvPicPr>
        <p:blipFill>
          <a:blip r:embed="rId3">
            <a:alphaModFix/>
          </a:blip>
          <a:stretch>
            <a:fillRect/>
          </a:stretch>
        </p:blipFill>
        <p:spPr>
          <a:xfrm>
            <a:off x="2644150" y="33050"/>
            <a:ext cx="3830925" cy="5110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t/>
            </a:r>
            <a:endParaRPr/>
          </a:p>
          <a:p>
            <a:pPr lvl="0" rtl="0">
              <a:spcBef>
                <a:spcPts val="0"/>
              </a:spcBef>
              <a:buNone/>
            </a:pPr>
            <a:r>
              <a:rPr lang="en"/>
              <a:t>Why is Inventory Important?</a:t>
            </a:r>
          </a:p>
        </p:txBody>
      </p:sp>
      <p:sp>
        <p:nvSpPr>
          <p:cNvPr id="77" name="Shape 77"/>
          <p:cNvSpPr txBox="1"/>
          <p:nvPr>
            <p:ph idx="1" type="subTitle"/>
          </p:nvPr>
        </p:nvSpPr>
        <p:spPr>
          <a:xfrm>
            <a:off x="1680301" y="2912375"/>
            <a:ext cx="5783400" cy="909000"/>
          </a:xfrm>
          <a:prstGeom prst="rect">
            <a:avLst/>
          </a:prstGeom>
        </p:spPr>
        <p:txBody>
          <a:bodyPr anchorCtr="0" anchor="t" bIns="91425" lIns="91425" rIns="91425" tIns="91425">
            <a:noAutofit/>
          </a:bodyPr>
          <a:lstStyle/>
          <a:p>
            <a:pPr lvl="0">
              <a:spcBef>
                <a:spcPts val="0"/>
              </a:spcBef>
              <a:buNone/>
            </a:pPr>
            <a:r>
              <a:rPr lang="en" sz="2000"/>
              <a:t>Your collection should be always be growing and changing to meet the needs of you patrons. Inventory allows you to put your hands on your collection at least once a year.</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p:nvPr/>
        </p:nvSpPr>
        <p:spPr>
          <a:xfrm>
            <a:off x="0" y="0"/>
            <a:ext cx="9161099" cy="24845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83" name="Shape 83"/>
          <p:cNvSpPr txBox="1"/>
          <p:nvPr>
            <p:ph idx="4294967295" type="title"/>
          </p:nvPr>
        </p:nvSpPr>
        <p:spPr>
          <a:xfrm>
            <a:off x="284550" y="508925"/>
            <a:ext cx="8520600" cy="759300"/>
          </a:xfrm>
          <a:prstGeom prst="rect">
            <a:avLst/>
          </a:prstGeom>
        </p:spPr>
        <p:txBody>
          <a:bodyPr anchorCtr="0" anchor="b" bIns="91425" lIns="91425" rIns="91425" tIns="91425">
            <a:noAutofit/>
          </a:bodyPr>
          <a:lstStyle/>
          <a:p>
            <a:pPr lvl="0" rtl="0" algn="ctr">
              <a:spcBef>
                <a:spcPts val="0"/>
              </a:spcBef>
              <a:buNone/>
            </a:pPr>
            <a:r>
              <a:t/>
            </a:r>
            <a:endParaRPr sz="2800">
              <a:solidFill>
                <a:schemeClr val="accent2"/>
              </a:solidFill>
            </a:endParaRPr>
          </a:p>
          <a:p>
            <a:pPr lvl="0" rtl="0" algn="ctr">
              <a:spcBef>
                <a:spcPts val="0"/>
              </a:spcBef>
              <a:buNone/>
            </a:pPr>
            <a:r>
              <a:t/>
            </a:r>
            <a:endParaRPr sz="2800">
              <a:solidFill>
                <a:schemeClr val="accent2"/>
              </a:solidFill>
            </a:endParaRPr>
          </a:p>
          <a:p>
            <a:pPr lvl="0" rtl="0" algn="ctr">
              <a:spcBef>
                <a:spcPts val="0"/>
              </a:spcBef>
              <a:buNone/>
            </a:pPr>
            <a:r>
              <a:t/>
            </a:r>
            <a:endParaRPr sz="2800">
              <a:solidFill>
                <a:schemeClr val="accent2"/>
              </a:solidFill>
            </a:endParaRPr>
          </a:p>
          <a:p>
            <a:pPr lvl="0" rtl="0" algn="ctr">
              <a:spcBef>
                <a:spcPts val="0"/>
              </a:spcBef>
              <a:buNone/>
            </a:pPr>
            <a:r>
              <a:t/>
            </a:r>
            <a:endParaRPr sz="2800">
              <a:solidFill>
                <a:schemeClr val="accent2"/>
              </a:solidFill>
            </a:endParaRPr>
          </a:p>
          <a:p>
            <a:pPr lvl="0" rtl="0" algn="ctr">
              <a:spcBef>
                <a:spcPts val="0"/>
              </a:spcBef>
              <a:buNone/>
            </a:pPr>
            <a:r>
              <a:t/>
            </a:r>
            <a:endParaRPr sz="2800">
              <a:solidFill>
                <a:schemeClr val="accent2"/>
              </a:solidFill>
            </a:endParaRPr>
          </a:p>
          <a:p>
            <a:pPr lvl="0" rtl="0" algn="ctr">
              <a:spcBef>
                <a:spcPts val="0"/>
              </a:spcBef>
              <a:buNone/>
            </a:pPr>
            <a:r>
              <a:t/>
            </a:r>
            <a:endParaRPr sz="2800">
              <a:solidFill>
                <a:schemeClr val="accent2"/>
              </a:solidFill>
            </a:endParaRPr>
          </a:p>
          <a:p>
            <a:pPr lvl="0" rtl="0" algn="ctr">
              <a:spcBef>
                <a:spcPts val="0"/>
              </a:spcBef>
              <a:buNone/>
            </a:pPr>
            <a:r>
              <a:rPr lang="en" sz="2800">
                <a:solidFill>
                  <a:schemeClr val="accent2"/>
                </a:solidFill>
              </a:rPr>
              <a:t>How did this happen?</a:t>
            </a:r>
          </a:p>
          <a:p>
            <a:pPr lvl="0" rtl="0" algn="ctr">
              <a:spcBef>
                <a:spcPts val="0"/>
              </a:spcBef>
              <a:buNone/>
            </a:pPr>
            <a:r>
              <a:t/>
            </a:r>
            <a:endParaRPr sz="1800">
              <a:latin typeface="Roboto"/>
              <a:ea typeface="Roboto"/>
              <a:cs typeface="Roboto"/>
              <a:sym typeface="Roboto"/>
            </a:endParaRPr>
          </a:p>
          <a:p>
            <a:pPr lvl="0" algn="ctr">
              <a:spcBef>
                <a:spcPts val="0"/>
              </a:spcBef>
              <a:buNone/>
            </a:pPr>
            <a:r>
              <a:rPr lang="en" sz="1800">
                <a:solidFill>
                  <a:schemeClr val="accent3"/>
                </a:solidFill>
                <a:latin typeface="Roboto"/>
                <a:ea typeface="Roboto"/>
                <a:cs typeface="Roboto"/>
                <a:sym typeface="Roboto"/>
              </a:rPr>
              <a:t>A staff meeting talking about inventory and spending tons of money on a device that only did one thing.</a:t>
            </a:r>
          </a:p>
        </p:txBody>
      </p:sp>
      <p:grpSp>
        <p:nvGrpSpPr>
          <p:cNvPr id="84" name="Shape 84"/>
          <p:cNvGrpSpPr/>
          <p:nvPr/>
        </p:nvGrpSpPr>
        <p:grpSpPr>
          <a:xfrm>
            <a:off x="431475" y="1366424"/>
            <a:ext cx="1644324" cy="1644299"/>
            <a:chOff x="431475" y="1351550"/>
            <a:chExt cx="1644324" cy="1644299"/>
          </a:xfrm>
        </p:grpSpPr>
        <p:sp>
          <p:nvSpPr>
            <p:cNvPr id="85" name="Shape 85"/>
            <p:cNvSpPr/>
            <p:nvPr/>
          </p:nvSpPr>
          <p:spPr>
            <a:xfrm>
              <a:off x="431500" y="1351550"/>
              <a:ext cx="1644299" cy="1644299"/>
            </a:xfrm>
            <a:prstGeom prst="ellips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pic>
          <p:nvPicPr>
            <p:cNvPr descr="Cartoonish illustration of a woman with purple hair" id="86" name="Shape 86"/>
            <p:cNvPicPr preferRelativeResize="0"/>
            <p:nvPr/>
          </p:nvPicPr>
          <p:blipFill rotWithShape="1">
            <a:blip r:embed="rId3">
              <a:alphaModFix/>
            </a:blip>
            <a:srcRect b="0" l="-6205" r="-6216" t="-12422"/>
            <a:stretch/>
          </p:blipFill>
          <p:spPr>
            <a:xfrm>
              <a:off x="431475" y="1351550"/>
              <a:ext cx="1644299" cy="1644299"/>
            </a:xfrm>
            <a:prstGeom prst="ellipse">
              <a:avLst/>
            </a:prstGeom>
            <a:noFill/>
            <a:ln>
              <a:noFill/>
            </a:ln>
          </p:spPr>
        </p:pic>
      </p:grpSp>
      <p:sp>
        <p:nvSpPr>
          <p:cNvPr id="87" name="Shape 87"/>
          <p:cNvSpPr txBox="1"/>
          <p:nvPr>
            <p:ph idx="4294967295" type="body"/>
          </p:nvPr>
        </p:nvSpPr>
        <p:spPr>
          <a:xfrm>
            <a:off x="164950" y="3108899"/>
            <a:ext cx="2177399" cy="436200"/>
          </a:xfrm>
          <a:prstGeom prst="rect">
            <a:avLst/>
          </a:prstGeom>
        </p:spPr>
        <p:txBody>
          <a:bodyPr anchorCtr="0" anchor="t" bIns="91425" lIns="91425" rIns="91425" tIns="91425">
            <a:noAutofit/>
          </a:bodyPr>
          <a:lstStyle/>
          <a:p>
            <a:pPr lvl="0" algn="ctr">
              <a:spcBef>
                <a:spcPts val="0"/>
              </a:spcBef>
              <a:buNone/>
            </a:pPr>
            <a:r>
              <a:rPr lang="en" sz="2100">
                <a:solidFill>
                  <a:schemeClr val="accent5"/>
                </a:solidFill>
              </a:rPr>
              <a:t>The Dreamer</a:t>
            </a:r>
          </a:p>
        </p:txBody>
      </p:sp>
      <p:cxnSp>
        <p:nvCxnSpPr>
          <p:cNvPr id="88" name="Shape 88"/>
          <p:cNvCxnSpPr/>
          <p:nvPr/>
        </p:nvCxnSpPr>
        <p:spPr>
          <a:xfrm>
            <a:off x="1118175" y="3613372"/>
            <a:ext cx="270900" cy="0"/>
          </a:xfrm>
          <a:prstGeom prst="straightConnector1">
            <a:avLst/>
          </a:prstGeom>
          <a:noFill/>
          <a:ln cap="flat" cmpd="sng" w="9525">
            <a:solidFill>
              <a:schemeClr val="lt2"/>
            </a:solidFill>
            <a:prstDash val="solid"/>
            <a:round/>
            <a:headEnd len="med" w="med" type="none"/>
            <a:tailEnd len="med" w="med" type="none"/>
          </a:ln>
        </p:spPr>
      </p:cxnSp>
      <p:sp>
        <p:nvSpPr>
          <p:cNvPr id="89" name="Shape 89"/>
          <p:cNvSpPr txBox="1"/>
          <p:nvPr>
            <p:ph idx="4294967295" type="body"/>
          </p:nvPr>
        </p:nvSpPr>
        <p:spPr>
          <a:xfrm>
            <a:off x="164925" y="3641660"/>
            <a:ext cx="2177399" cy="1153800"/>
          </a:xfrm>
          <a:prstGeom prst="rect">
            <a:avLst/>
          </a:prstGeom>
        </p:spPr>
        <p:txBody>
          <a:bodyPr anchorCtr="0" anchor="t" bIns="91425" lIns="91425" rIns="91425" tIns="91425">
            <a:noAutofit/>
          </a:bodyPr>
          <a:lstStyle/>
          <a:p>
            <a:pPr lvl="0" algn="ctr">
              <a:spcBef>
                <a:spcPts val="0"/>
              </a:spcBef>
              <a:buClr>
                <a:schemeClr val="dk2"/>
              </a:buClr>
              <a:buSzPct val="78571"/>
              <a:buFont typeface="Arial"/>
              <a:buNone/>
            </a:pPr>
            <a:r>
              <a:rPr lang="en" sz="1400"/>
              <a:t>Me!! Let’s do this with a tablet and a scanner.</a:t>
            </a:r>
          </a:p>
        </p:txBody>
      </p:sp>
      <p:grpSp>
        <p:nvGrpSpPr>
          <p:cNvPr id="90" name="Shape 90"/>
          <p:cNvGrpSpPr/>
          <p:nvPr/>
        </p:nvGrpSpPr>
        <p:grpSpPr>
          <a:xfrm>
            <a:off x="2649462" y="1351550"/>
            <a:ext cx="1644299" cy="1659174"/>
            <a:chOff x="2649450" y="1351550"/>
            <a:chExt cx="1644299" cy="1659174"/>
          </a:xfrm>
        </p:grpSpPr>
        <p:sp>
          <p:nvSpPr>
            <p:cNvPr id="91" name="Shape 91"/>
            <p:cNvSpPr/>
            <p:nvPr/>
          </p:nvSpPr>
          <p:spPr>
            <a:xfrm>
              <a:off x="2649450" y="1351550"/>
              <a:ext cx="1644299" cy="1644299"/>
            </a:xfrm>
            <a:prstGeom prst="ellips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pic>
          <p:nvPicPr>
            <p:cNvPr descr="Cartoonish illustration of a boy in a yellow shirt" id="92" name="Shape 92"/>
            <p:cNvPicPr preferRelativeResize="0"/>
            <p:nvPr/>
          </p:nvPicPr>
          <p:blipFill rotWithShape="1">
            <a:blip r:embed="rId4">
              <a:alphaModFix/>
            </a:blip>
            <a:srcRect b="0" l="-8182" r="-4214" t="-12397"/>
            <a:stretch/>
          </p:blipFill>
          <p:spPr>
            <a:xfrm>
              <a:off x="2649450" y="1366424"/>
              <a:ext cx="1644299" cy="1644299"/>
            </a:xfrm>
            <a:prstGeom prst="ellipse">
              <a:avLst/>
            </a:prstGeom>
            <a:noFill/>
            <a:ln>
              <a:noFill/>
            </a:ln>
          </p:spPr>
        </p:pic>
      </p:grpSp>
      <p:sp>
        <p:nvSpPr>
          <p:cNvPr id="93" name="Shape 93"/>
          <p:cNvSpPr txBox="1"/>
          <p:nvPr>
            <p:ph idx="4294967295" type="body"/>
          </p:nvPr>
        </p:nvSpPr>
        <p:spPr>
          <a:xfrm>
            <a:off x="2374558" y="3108899"/>
            <a:ext cx="2177399" cy="436200"/>
          </a:xfrm>
          <a:prstGeom prst="rect">
            <a:avLst/>
          </a:prstGeom>
        </p:spPr>
        <p:txBody>
          <a:bodyPr anchorCtr="0" anchor="t" bIns="91425" lIns="91425" rIns="91425" tIns="91425">
            <a:noAutofit/>
          </a:bodyPr>
          <a:lstStyle/>
          <a:p>
            <a:pPr lvl="0" algn="ctr">
              <a:spcBef>
                <a:spcPts val="0"/>
              </a:spcBef>
              <a:buNone/>
            </a:pPr>
            <a:r>
              <a:rPr lang="en" sz="2100">
                <a:solidFill>
                  <a:schemeClr val="accent5"/>
                </a:solidFill>
              </a:rPr>
              <a:t>Money Guy</a:t>
            </a:r>
          </a:p>
        </p:txBody>
      </p:sp>
      <p:cxnSp>
        <p:nvCxnSpPr>
          <p:cNvPr id="94" name="Shape 94"/>
          <p:cNvCxnSpPr/>
          <p:nvPr/>
        </p:nvCxnSpPr>
        <p:spPr>
          <a:xfrm>
            <a:off x="3327800" y="3613372"/>
            <a:ext cx="270900" cy="0"/>
          </a:xfrm>
          <a:prstGeom prst="straightConnector1">
            <a:avLst/>
          </a:prstGeom>
          <a:noFill/>
          <a:ln cap="flat" cmpd="sng" w="9525">
            <a:solidFill>
              <a:schemeClr val="lt2"/>
            </a:solidFill>
            <a:prstDash val="solid"/>
            <a:round/>
            <a:headEnd len="med" w="med" type="none"/>
            <a:tailEnd len="med" w="med" type="none"/>
          </a:ln>
        </p:spPr>
      </p:cxnSp>
      <p:sp>
        <p:nvSpPr>
          <p:cNvPr id="95" name="Shape 95"/>
          <p:cNvSpPr txBox="1"/>
          <p:nvPr>
            <p:ph idx="4294967295" type="body"/>
          </p:nvPr>
        </p:nvSpPr>
        <p:spPr>
          <a:xfrm>
            <a:off x="2374544" y="3641660"/>
            <a:ext cx="2177399" cy="1153800"/>
          </a:xfrm>
          <a:prstGeom prst="rect">
            <a:avLst/>
          </a:prstGeom>
        </p:spPr>
        <p:txBody>
          <a:bodyPr anchorCtr="0" anchor="t" bIns="91425" lIns="91425" rIns="91425" tIns="91425">
            <a:noAutofit/>
          </a:bodyPr>
          <a:lstStyle/>
          <a:p>
            <a:pPr lvl="0" algn="ctr">
              <a:spcBef>
                <a:spcPts val="0"/>
              </a:spcBef>
              <a:buClr>
                <a:schemeClr val="dk2"/>
              </a:buClr>
              <a:buSzPct val="78571"/>
              <a:buFont typeface="Arial"/>
              <a:buNone/>
            </a:pPr>
            <a:r>
              <a:rPr lang="en" sz="1400"/>
              <a:t>How much will this cost me?</a:t>
            </a:r>
          </a:p>
        </p:txBody>
      </p:sp>
      <p:grpSp>
        <p:nvGrpSpPr>
          <p:cNvPr id="96" name="Shape 96"/>
          <p:cNvGrpSpPr/>
          <p:nvPr/>
        </p:nvGrpSpPr>
        <p:grpSpPr>
          <a:xfrm>
            <a:off x="4867425" y="1366424"/>
            <a:ext cx="1644312" cy="1644299"/>
            <a:chOff x="4867412" y="1351550"/>
            <a:chExt cx="1644312" cy="1644299"/>
          </a:xfrm>
        </p:grpSpPr>
        <p:sp>
          <p:nvSpPr>
            <p:cNvPr id="97" name="Shape 97"/>
            <p:cNvSpPr/>
            <p:nvPr/>
          </p:nvSpPr>
          <p:spPr>
            <a:xfrm>
              <a:off x="4867412" y="1351550"/>
              <a:ext cx="1644299" cy="1644299"/>
            </a:xfrm>
            <a:prstGeom prst="ellips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pic>
          <p:nvPicPr>
            <p:cNvPr descr="Cartoonish illustration of a woman with orange hair" id="98" name="Shape 98"/>
            <p:cNvPicPr preferRelativeResize="0"/>
            <p:nvPr/>
          </p:nvPicPr>
          <p:blipFill rotWithShape="1">
            <a:blip r:embed="rId5">
              <a:alphaModFix/>
            </a:blip>
            <a:srcRect b="0" l="-4969" r="-4969" t="-9938"/>
            <a:stretch/>
          </p:blipFill>
          <p:spPr>
            <a:xfrm>
              <a:off x="4867425" y="1351550"/>
              <a:ext cx="1644299" cy="1644299"/>
            </a:xfrm>
            <a:prstGeom prst="ellipse">
              <a:avLst/>
            </a:prstGeom>
            <a:noFill/>
            <a:ln>
              <a:noFill/>
            </a:ln>
          </p:spPr>
        </p:pic>
      </p:grpSp>
      <p:sp>
        <p:nvSpPr>
          <p:cNvPr id="99" name="Shape 99"/>
          <p:cNvSpPr txBox="1"/>
          <p:nvPr>
            <p:ph idx="4294967295" type="body"/>
          </p:nvPr>
        </p:nvSpPr>
        <p:spPr>
          <a:xfrm>
            <a:off x="4584179" y="3108899"/>
            <a:ext cx="2177399" cy="436200"/>
          </a:xfrm>
          <a:prstGeom prst="rect">
            <a:avLst/>
          </a:prstGeom>
        </p:spPr>
        <p:txBody>
          <a:bodyPr anchorCtr="0" anchor="t" bIns="91425" lIns="91425" rIns="91425" tIns="91425">
            <a:noAutofit/>
          </a:bodyPr>
          <a:lstStyle/>
          <a:p>
            <a:pPr lvl="0" algn="ctr">
              <a:spcBef>
                <a:spcPts val="0"/>
              </a:spcBef>
              <a:buNone/>
            </a:pPr>
            <a:r>
              <a:rPr lang="en" sz="2100">
                <a:solidFill>
                  <a:schemeClr val="accent5"/>
                </a:solidFill>
              </a:rPr>
              <a:t>Data Guy</a:t>
            </a:r>
          </a:p>
        </p:txBody>
      </p:sp>
      <p:cxnSp>
        <p:nvCxnSpPr>
          <p:cNvPr id="100" name="Shape 100"/>
          <p:cNvCxnSpPr/>
          <p:nvPr/>
        </p:nvCxnSpPr>
        <p:spPr>
          <a:xfrm>
            <a:off x="5554075" y="3613372"/>
            <a:ext cx="270900" cy="0"/>
          </a:xfrm>
          <a:prstGeom prst="straightConnector1">
            <a:avLst/>
          </a:prstGeom>
          <a:noFill/>
          <a:ln cap="flat" cmpd="sng" w="9525">
            <a:solidFill>
              <a:schemeClr val="lt2"/>
            </a:solidFill>
            <a:prstDash val="solid"/>
            <a:round/>
            <a:headEnd len="med" w="med" type="none"/>
            <a:tailEnd len="med" w="med" type="none"/>
          </a:ln>
        </p:spPr>
      </p:cxnSp>
      <p:sp>
        <p:nvSpPr>
          <p:cNvPr id="101" name="Shape 101"/>
          <p:cNvSpPr txBox="1"/>
          <p:nvPr>
            <p:ph idx="4294967295" type="body"/>
          </p:nvPr>
        </p:nvSpPr>
        <p:spPr>
          <a:xfrm>
            <a:off x="4584168" y="3641660"/>
            <a:ext cx="2177399" cy="1153800"/>
          </a:xfrm>
          <a:prstGeom prst="rect">
            <a:avLst/>
          </a:prstGeom>
        </p:spPr>
        <p:txBody>
          <a:bodyPr anchorCtr="0" anchor="t" bIns="91425" lIns="91425" rIns="91425" tIns="91425">
            <a:noAutofit/>
          </a:bodyPr>
          <a:lstStyle/>
          <a:p>
            <a:pPr lvl="0">
              <a:spcBef>
                <a:spcPts val="0"/>
              </a:spcBef>
              <a:buClr>
                <a:schemeClr val="dk2"/>
              </a:buClr>
              <a:buSzPct val="78571"/>
              <a:buFont typeface="Arial"/>
              <a:buNone/>
            </a:pPr>
            <a:r>
              <a:rPr lang="en" sz="1400"/>
              <a:t>How will this help us? Can you prove it with numbers?</a:t>
            </a:r>
          </a:p>
        </p:txBody>
      </p:sp>
      <p:grpSp>
        <p:nvGrpSpPr>
          <p:cNvPr id="102" name="Shape 102"/>
          <p:cNvGrpSpPr/>
          <p:nvPr/>
        </p:nvGrpSpPr>
        <p:grpSpPr>
          <a:xfrm>
            <a:off x="7085400" y="1366424"/>
            <a:ext cx="1644300" cy="1644299"/>
            <a:chOff x="7085400" y="1351550"/>
            <a:chExt cx="1644300" cy="1644299"/>
          </a:xfrm>
        </p:grpSpPr>
        <p:sp>
          <p:nvSpPr>
            <p:cNvPr id="103" name="Shape 103"/>
            <p:cNvSpPr/>
            <p:nvPr/>
          </p:nvSpPr>
          <p:spPr>
            <a:xfrm>
              <a:off x="7085400" y="1351550"/>
              <a:ext cx="1644299" cy="1644299"/>
            </a:xfrm>
            <a:prstGeom prst="ellips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pic>
          <p:nvPicPr>
            <p:cNvPr descr="Cartoonish illustration of a man in a blue shirt" id="104" name="Shape 104"/>
            <p:cNvPicPr preferRelativeResize="0"/>
            <p:nvPr/>
          </p:nvPicPr>
          <p:blipFill>
            <a:blip r:embed="rId6">
              <a:alphaModFix/>
            </a:blip>
            <a:stretch>
              <a:fillRect/>
            </a:stretch>
          </p:blipFill>
          <p:spPr>
            <a:xfrm flipH="1">
              <a:off x="7085400" y="1351550"/>
              <a:ext cx="1644299" cy="1644299"/>
            </a:xfrm>
            <a:prstGeom prst="ellipse">
              <a:avLst/>
            </a:prstGeom>
            <a:noFill/>
            <a:ln>
              <a:noFill/>
            </a:ln>
          </p:spPr>
        </p:pic>
      </p:grpSp>
      <p:sp>
        <p:nvSpPr>
          <p:cNvPr id="105" name="Shape 105"/>
          <p:cNvSpPr txBox="1"/>
          <p:nvPr>
            <p:ph idx="4294967295" type="body"/>
          </p:nvPr>
        </p:nvSpPr>
        <p:spPr>
          <a:xfrm>
            <a:off x="6697499" y="3041050"/>
            <a:ext cx="2273700" cy="436200"/>
          </a:xfrm>
          <a:prstGeom prst="rect">
            <a:avLst/>
          </a:prstGeom>
        </p:spPr>
        <p:txBody>
          <a:bodyPr anchorCtr="0" anchor="t" bIns="91425" lIns="91425" rIns="91425" tIns="91425">
            <a:noAutofit/>
          </a:bodyPr>
          <a:lstStyle/>
          <a:p>
            <a:pPr lvl="0" algn="ctr">
              <a:spcBef>
                <a:spcPts val="0"/>
              </a:spcBef>
              <a:buClr>
                <a:srgbClr val="000000"/>
              </a:buClr>
              <a:buSzPct val="78571"/>
              <a:buFont typeface="Arial"/>
              <a:buNone/>
            </a:pPr>
            <a:r>
              <a:rPr lang="en" sz="1400">
                <a:solidFill>
                  <a:schemeClr val="accent5"/>
                </a:solidFill>
              </a:rPr>
              <a:t>Should have already retired guy</a:t>
            </a:r>
          </a:p>
        </p:txBody>
      </p:sp>
      <p:cxnSp>
        <p:nvCxnSpPr>
          <p:cNvPr id="106" name="Shape 106"/>
          <p:cNvCxnSpPr/>
          <p:nvPr/>
        </p:nvCxnSpPr>
        <p:spPr>
          <a:xfrm>
            <a:off x="7747050" y="3613372"/>
            <a:ext cx="270900" cy="0"/>
          </a:xfrm>
          <a:prstGeom prst="straightConnector1">
            <a:avLst/>
          </a:prstGeom>
          <a:noFill/>
          <a:ln cap="flat" cmpd="sng" w="9525">
            <a:solidFill>
              <a:schemeClr val="lt2"/>
            </a:solidFill>
            <a:prstDash val="solid"/>
            <a:round/>
            <a:headEnd len="med" w="med" type="none"/>
            <a:tailEnd len="med" w="med" type="none"/>
          </a:ln>
        </p:spPr>
      </p:cxnSp>
      <p:sp>
        <p:nvSpPr>
          <p:cNvPr id="107" name="Shape 107"/>
          <p:cNvSpPr txBox="1"/>
          <p:nvPr>
            <p:ph idx="4294967295" type="body"/>
          </p:nvPr>
        </p:nvSpPr>
        <p:spPr>
          <a:xfrm>
            <a:off x="6793795" y="3641660"/>
            <a:ext cx="2177399" cy="1153800"/>
          </a:xfrm>
          <a:prstGeom prst="rect">
            <a:avLst/>
          </a:prstGeom>
        </p:spPr>
        <p:txBody>
          <a:bodyPr anchorCtr="0" anchor="t" bIns="91425" lIns="91425" rIns="91425" tIns="91425">
            <a:noAutofit/>
          </a:bodyPr>
          <a:lstStyle/>
          <a:p>
            <a:pPr lvl="0" algn="ctr">
              <a:spcBef>
                <a:spcPts val="0"/>
              </a:spcBef>
              <a:buClr>
                <a:schemeClr val="dk2"/>
              </a:buClr>
              <a:buSzPct val="78571"/>
              <a:buFont typeface="Arial"/>
              <a:buNone/>
            </a:pPr>
            <a:r>
              <a:rPr lang="en" sz="1400"/>
              <a:t> I don’t want to learn anything new. If I don’t like it I will walk out. (But never does)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87900" y="424100"/>
            <a:ext cx="8368200" cy="686100"/>
          </a:xfrm>
          <a:prstGeom prst="rect">
            <a:avLst/>
          </a:prstGeom>
        </p:spPr>
        <p:txBody>
          <a:bodyPr anchorCtr="0" anchor="b" bIns="91425" lIns="91425" rIns="91425" tIns="91425">
            <a:noAutofit/>
          </a:bodyPr>
          <a:lstStyle/>
          <a:p>
            <a:pPr lvl="0">
              <a:spcBef>
                <a:spcPts val="0"/>
              </a:spcBef>
              <a:buNone/>
            </a:pPr>
            <a:r>
              <a:rPr lang="en"/>
              <a:t>Things that went wrong!</a:t>
            </a:r>
          </a:p>
        </p:txBody>
      </p:sp>
      <p:sp>
        <p:nvSpPr>
          <p:cNvPr id="113" name="Shape 113"/>
          <p:cNvSpPr txBox="1"/>
          <p:nvPr>
            <p:ph idx="1" type="body"/>
          </p:nvPr>
        </p:nvSpPr>
        <p:spPr>
          <a:xfrm>
            <a:off x="387900" y="1489824"/>
            <a:ext cx="8368200" cy="3078899"/>
          </a:xfrm>
          <a:prstGeom prst="rect">
            <a:avLst/>
          </a:prstGeom>
        </p:spPr>
        <p:txBody>
          <a:bodyPr anchorCtr="0" anchor="t" bIns="91425" lIns="91425" rIns="91425" tIns="91425">
            <a:noAutofit/>
          </a:bodyPr>
          <a:lstStyle/>
          <a:p>
            <a:pPr indent="-228600" lvl="0" marL="457200" rtl="0">
              <a:spcBef>
                <a:spcPts val="0"/>
              </a:spcBef>
            </a:pPr>
            <a:r>
              <a:rPr lang="en"/>
              <a:t>We bought a Samsung tablet so we could plug in our scanners. The tablet came with a micro USB. My scanner had a regular USB. We found an adapter that worked.</a:t>
            </a:r>
          </a:p>
          <a:p>
            <a:pPr indent="-228600" lvl="0" marL="457200" rtl="0">
              <a:spcBef>
                <a:spcPts val="0"/>
              </a:spcBef>
            </a:pPr>
            <a:r>
              <a:rPr lang="en"/>
              <a:t>Wifi was not all over the library. You need a strong connection for the remote access to work. It also has to be the same network.</a:t>
            </a:r>
          </a:p>
          <a:p>
            <a:pPr indent="-228600" lvl="0" marL="457200" rtl="0">
              <a:spcBef>
                <a:spcPts val="0"/>
              </a:spcBef>
            </a:pPr>
            <a:r>
              <a:rPr lang="en"/>
              <a:t>Ipad app was harder to use and cost money. (Other librarians use the tablet they already had.)</a:t>
            </a:r>
          </a:p>
        </p:txBody>
      </p:sp>
      <p:pic>
        <p:nvPicPr>
          <p:cNvPr id="114" name="Shape 114"/>
          <p:cNvPicPr preferRelativeResize="0"/>
          <p:nvPr/>
        </p:nvPicPr>
        <p:blipFill>
          <a:blip r:embed="rId3">
            <a:alphaModFix/>
          </a:blip>
          <a:stretch>
            <a:fillRect/>
          </a:stretch>
        </p:blipFill>
        <p:spPr>
          <a:xfrm>
            <a:off x="6737100" y="3534175"/>
            <a:ext cx="2076524" cy="1609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idx="4294967295" type="title"/>
          </p:nvPr>
        </p:nvSpPr>
        <p:spPr>
          <a:xfrm>
            <a:off x="311700" y="372500"/>
            <a:ext cx="8520599" cy="733499"/>
          </a:xfrm>
          <a:prstGeom prst="rect">
            <a:avLst/>
          </a:prstGeom>
        </p:spPr>
        <p:txBody>
          <a:bodyPr anchorCtr="0" anchor="b" bIns="91425" lIns="91425" rIns="91425" tIns="91425">
            <a:noAutofit/>
          </a:bodyPr>
          <a:lstStyle/>
          <a:p>
            <a:pPr lvl="0">
              <a:spcBef>
                <a:spcPts val="0"/>
              </a:spcBef>
              <a:buNone/>
            </a:pPr>
            <a:r>
              <a:rPr lang="en"/>
              <a:t>Things that worked!</a:t>
            </a:r>
          </a:p>
        </p:txBody>
      </p:sp>
      <p:sp>
        <p:nvSpPr>
          <p:cNvPr id="120" name="Shape 120"/>
          <p:cNvSpPr txBox="1"/>
          <p:nvPr>
            <p:ph idx="4294967295" type="body"/>
          </p:nvPr>
        </p:nvSpPr>
        <p:spPr>
          <a:xfrm>
            <a:off x="418675" y="1065350"/>
            <a:ext cx="3853200" cy="851100"/>
          </a:xfrm>
          <a:prstGeom prst="rect">
            <a:avLst/>
          </a:prstGeom>
        </p:spPr>
        <p:txBody>
          <a:bodyPr anchorCtr="0" anchor="t" bIns="91425" lIns="91425" rIns="91425" tIns="91425">
            <a:noAutofit/>
          </a:bodyPr>
          <a:lstStyle/>
          <a:p>
            <a:pPr lvl="0" algn="ctr">
              <a:spcBef>
                <a:spcPts val="0"/>
              </a:spcBef>
              <a:buNone/>
            </a:pPr>
            <a:r>
              <a:rPr lang="en" sz="2400">
                <a:solidFill>
                  <a:schemeClr val="accent5"/>
                </a:solidFill>
              </a:rPr>
              <a:t>Inventory was so much faster!</a:t>
            </a:r>
          </a:p>
          <a:p>
            <a:pPr lvl="0">
              <a:spcBef>
                <a:spcPts val="0"/>
              </a:spcBef>
              <a:buNone/>
            </a:pPr>
            <a:r>
              <a:t/>
            </a:r>
            <a:endParaRPr sz="2400">
              <a:solidFill>
                <a:schemeClr val="accent5"/>
              </a:solidFill>
            </a:endParaRPr>
          </a:p>
        </p:txBody>
      </p:sp>
      <p:cxnSp>
        <p:nvCxnSpPr>
          <p:cNvPr id="121" name="Shape 121"/>
          <p:cNvCxnSpPr/>
          <p:nvPr/>
        </p:nvCxnSpPr>
        <p:spPr>
          <a:xfrm>
            <a:off x="418675" y="1811883"/>
            <a:ext cx="270900" cy="0"/>
          </a:xfrm>
          <a:prstGeom prst="straightConnector1">
            <a:avLst/>
          </a:prstGeom>
          <a:noFill/>
          <a:ln cap="flat" cmpd="sng" w="9525">
            <a:solidFill>
              <a:schemeClr val="lt2"/>
            </a:solidFill>
            <a:prstDash val="solid"/>
            <a:round/>
            <a:headEnd len="med" w="med" type="none"/>
            <a:tailEnd len="med" w="med" type="none"/>
          </a:ln>
        </p:spPr>
      </p:cxnSp>
      <p:sp>
        <p:nvSpPr>
          <p:cNvPr id="122" name="Shape 122"/>
          <p:cNvSpPr txBox="1"/>
          <p:nvPr>
            <p:ph idx="4294967295" type="body"/>
          </p:nvPr>
        </p:nvSpPr>
        <p:spPr>
          <a:xfrm>
            <a:off x="311700" y="1916330"/>
            <a:ext cx="3853200" cy="2753100"/>
          </a:xfrm>
          <a:prstGeom prst="rect">
            <a:avLst/>
          </a:prstGeom>
        </p:spPr>
        <p:txBody>
          <a:bodyPr anchorCtr="0" anchor="t" bIns="91425" lIns="91425" rIns="91425" tIns="91425">
            <a:noAutofit/>
          </a:bodyPr>
          <a:lstStyle/>
          <a:p>
            <a:pPr lvl="0">
              <a:spcBef>
                <a:spcPts val="0"/>
              </a:spcBef>
              <a:buNone/>
            </a:pPr>
            <a:r>
              <a:rPr lang="en" sz="1400"/>
              <a:t>Before using the tablets we had to share a scanner with 5 schools. This created quite a problem for time. Now, all libraries could do inventory at the same time.</a:t>
            </a:r>
          </a:p>
        </p:txBody>
      </p:sp>
      <p:sp>
        <p:nvSpPr>
          <p:cNvPr id="123" name="Shape 123"/>
          <p:cNvSpPr txBox="1"/>
          <p:nvPr>
            <p:ph idx="4294967295" type="body"/>
          </p:nvPr>
        </p:nvSpPr>
        <p:spPr>
          <a:xfrm>
            <a:off x="4905750" y="1201618"/>
            <a:ext cx="3853199" cy="524399"/>
          </a:xfrm>
          <a:prstGeom prst="rect">
            <a:avLst/>
          </a:prstGeom>
        </p:spPr>
        <p:txBody>
          <a:bodyPr anchorCtr="0" anchor="t" bIns="91425" lIns="91425" rIns="91425" tIns="91425">
            <a:noAutofit/>
          </a:bodyPr>
          <a:lstStyle/>
          <a:p>
            <a:pPr lvl="0">
              <a:spcBef>
                <a:spcPts val="0"/>
              </a:spcBef>
              <a:buNone/>
            </a:pPr>
            <a:r>
              <a:rPr lang="en" sz="2400">
                <a:solidFill>
                  <a:schemeClr val="accent5"/>
                </a:solidFill>
              </a:rPr>
              <a:t>Weeding Happened!</a:t>
            </a:r>
          </a:p>
        </p:txBody>
      </p:sp>
      <p:cxnSp>
        <p:nvCxnSpPr>
          <p:cNvPr id="124" name="Shape 124"/>
          <p:cNvCxnSpPr/>
          <p:nvPr/>
        </p:nvCxnSpPr>
        <p:spPr>
          <a:xfrm>
            <a:off x="5012725" y="1811883"/>
            <a:ext cx="270900" cy="0"/>
          </a:xfrm>
          <a:prstGeom prst="straightConnector1">
            <a:avLst/>
          </a:prstGeom>
          <a:noFill/>
          <a:ln cap="flat" cmpd="sng" w="9525">
            <a:solidFill>
              <a:schemeClr val="lt2"/>
            </a:solidFill>
            <a:prstDash val="solid"/>
            <a:round/>
            <a:headEnd len="med" w="med" type="none"/>
            <a:tailEnd len="med" w="med" type="none"/>
          </a:ln>
        </p:spPr>
      </p:cxnSp>
      <p:sp>
        <p:nvSpPr>
          <p:cNvPr id="125" name="Shape 125"/>
          <p:cNvSpPr txBox="1"/>
          <p:nvPr>
            <p:ph idx="4294967295" type="body"/>
          </p:nvPr>
        </p:nvSpPr>
        <p:spPr>
          <a:xfrm>
            <a:off x="4905750" y="1916330"/>
            <a:ext cx="3853199" cy="2753099"/>
          </a:xfrm>
          <a:prstGeom prst="rect">
            <a:avLst/>
          </a:prstGeom>
        </p:spPr>
        <p:txBody>
          <a:bodyPr anchorCtr="0" anchor="t" bIns="91425" lIns="91425" rIns="91425" tIns="91425">
            <a:noAutofit/>
          </a:bodyPr>
          <a:lstStyle/>
          <a:p>
            <a:pPr lvl="0">
              <a:spcBef>
                <a:spcPts val="0"/>
              </a:spcBef>
              <a:buNone/>
            </a:pPr>
            <a:r>
              <a:rPr lang="en" sz="1400"/>
              <a:t>This type of inventory allowed us to scan the book for inventory, look at statistics,  it checked in the book and we could pull the book if needed. This feature has never been available before. </a:t>
            </a:r>
          </a:p>
          <a:p>
            <a:pPr lvl="0">
              <a:spcBef>
                <a:spcPts val="0"/>
              </a:spcBef>
              <a:buNone/>
            </a:pPr>
            <a:r>
              <a:rPr lang="en" sz="1400"/>
              <a:t>We did not have to run a million reports and hunt down books. We could see everything about the book as we scanned it.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265500" y="1818600"/>
            <a:ext cx="4045199" cy="1506299"/>
          </a:xfrm>
          <a:prstGeom prst="rect">
            <a:avLst/>
          </a:prstGeom>
        </p:spPr>
        <p:txBody>
          <a:bodyPr anchorCtr="0" anchor="ctr" bIns="91425" lIns="91425" rIns="91425" tIns="91425">
            <a:noAutofit/>
          </a:bodyPr>
          <a:lstStyle/>
          <a:p>
            <a:pPr lvl="0" rtl="0">
              <a:spcBef>
                <a:spcPts val="0"/>
              </a:spcBef>
              <a:buNone/>
            </a:pPr>
            <a:r>
              <a:rPr lang="en"/>
              <a:t>Wishlist</a:t>
            </a:r>
          </a:p>
        </p:txBody>
      </p:sp>
      <p:sp>
        <p:nvSpPr>
          <p:cNvPr id="131" name="Shape 131"/>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pPr>
            <a:r>
              <a:rPr lang="en"/>
              <a:t>Tablet (I use a Samsung Galaxy)*</a:t>
            </a:r>
          </a:p>
          <a:p>
            <a:pPr indent="-228600" lvl="0" marL="457200" rtl="0">
              <a:spcBef>
                <a:spcPts val="0"/>
              </a:spcBef>
            </a:pPr>
            <a:r>
              <a:rPr lang="en"/>
              <a:t>Bluetooth Scanner or adapter with scanner you are already using*</a:t>
            </a:r>
          </a:p>
          <a:p>
            <a:pPr indent="-228600" lvl="0" marL="457200" rtl="0">
              <a:spcBef>
                <a:spcPts val="0"/>
              </a:spcBef>
            </a:pPr>
            <a:r>
              <a:rPr lang="en"/>
              <a:t>Splashtop App (Or other remote desktop app)</a:t>
            </a:r>
          </a:p>
          <a:p>
            <a:pPr indent="-228600" lvl="0" marL="457200" rtl="0">
              <a:spcBef>
                <a:spcPts val="0"/>
              </a:spcBef>
            </a:pPr>
            <a:r>
              <a:rPr lang="en"/>
              <a:t>Wifi range in inventory area</a:t>
            </a:r>
          </a:p>
          <a:p>
            <a:pPr indent="-228600" lvl="0" marL="457200" rtl="0">
              <a:spcBef>
                <a:spcPts val="0"/>
              </a:spcBef>
            </a:pPr>
            <a:r>
              <a:rPr lang="en"/>
              <a:t>Desktop computer with library program software</a:t>
            </a:r>
          </a:p>
          <a:p>
            <a:pPr lvl="0" algn="ctr">
              <a:lnSpc>
                <a:spcPct val="100000"/>
              </a:lnSpc>
              <a:spcBef>
                <a:spcPts val="0"/>
              </a:spcBef>
              <a:spcAft>
                <a:spcPts val="0"/>
              </a:spcAft>
              <a:buNone/>
            </a:pPr>
            <a:r>
              <a:rPr lang="en" sz="1400">
                <a:latin typeface="Roboto Slab"/>
                <a:ea typeface="Roboto Slab"/>
                <a:cs typeface="Roboto Slab"/>
                <a:sym typeface="Roboto Slab"/>
              </a:rPr>
              <a:t>*Scanner and table were purchased at amazon.com</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idx="2" type="body"/>
          </p:nvPr>
        </p:nvSpPr>
        <p:spPr>
          <a:xfrm>
            <a:off x="4939500" y="724200"/>
            <a:ext cx="3837000" cy="3695099"/>
          </a:xfrm>
          <a:prstGeom prst="rect">
            <a:avLst/>
          </a:prstGeom>
        </p:spPr>
        <p:txBody>
          <a:bodyPr anchorCtr="0" anchor="ctr" bIns="91425" lIns="91425" rIns="91425" tIns="91425">
            <a:noAutofit/>
          </a:bodyPr>
          <a:lstStyle/>
          <a:p>
            <a:pPr indent="-228600" lvl="0" marL="457200" rtl="0">
              <a:spcBef>
                <a:spcPts val="0"/>
              </a:spcBef>
            </a:pPr>
            <a:r>
              <a:rPr lang="en"/>
              <a:t>Create a proposal for your Director or Administrator</a:t>
            </a:r>
          </a:p>
          <a:p>
            <a:pPr indent="-228600" lvl="0" marL="457200" rtl="0">
              <a:spcBef>
                <a:spcPts val="0"/>
              </a:spcBef>
            </a:pPr>
            <a:r>
              <a:rPr lang="en"/>
              <a:t>Include why this is going to save money and time for your library.</a:t>
            </a:r>
          </a:p>
          <a:p>
            <a:pPr indent="-228600" lvl="0" marL="457200" rtl="0">
              <a:spcBef>
                <a:spcPts val="0"/>
              </a:spcBef>
            </a:pPr>
            <a:r>
              <a:rPr lang="en"/>
              <a:t>If you don’t advocate for your library no one else will!</a:t>
            </a:r>
          </a:p>
          <a:p>
            <a:pPr lvl="0" rtl="0">
              <a:spcBef>
                <a:spcPts val="0"/>
              </a:spcBef>
              <a:buNone/>
            </a:pPr>
            <a:r>
              <a:t/>
            </a:r>
            <a:endParaRPr/>
          </a:p>
          <a:p>
            <a:pPr lvl="0" rtl="0">
              <a:spcBef>
                <a:spcPts val="0"/>
              </a:spcBef>
              <a:buNone/>
            </a:pPr>
            <a:r>
              <a:t/>
            </a:r>
            <a:endParaRPr/>
          </a:p>
        </p:txBody>
      </p:sp>
      <p:sp>
        <p:nvSpPr>
          <p:cNvPr id="137" name="Shape 137"/>
          <p:cNvSpPr txBox="1"/>
          <p:nvPr>
            <p:ph type="title"/>
          </p:nvPr>
        </p:nvSpPr>
        <p:spPr>
          <a:xfrm>
            <a:off x="265500" y="1818600"/>
            <a:ext cx="4045199" cy="1506299"/>
          </a:xfrm>
          <a:prstGeom prst="rect">
            <a:avLst/>
          </a:prstGeom>
        </p:spPr>
        <p:txBody>
          <a:bodyPr anchorCtr="0" anchor="ctr" bIns="91425" lIns="91425" rIns="91425" tIns="91425">
            <a:noAutofit/>
          </a:bodyPr>
          <a:lstStyle/>
          <a:p>
            <a:pPr lvl="0">
              <a:spcBef>
                <a:spcPts val="0"/>
              </a:spcBef>
              <a:buNone/>
            </a:pPr>
            <a:r>
              <a:rPr lang="en"/>
              <a:t>Plan</a:t>
            </a:r>
          </a:p>
        </p:txBody>
      </p:sp>
      <p:pic>
        <p:nvPicPr>
          <p:cNvPr id="138" name="Shape 138"/>
          <p:cNvPicPr preferRelativeResize="0"/>
          <p:nvPr/>
        </p:nvPicPr>
        <p:blipFill>
          <a:blip r:embed="rId3">
            <a:alphaModFix/>
          </a:blip>
          <a:stretch>
            <a:fillRect/>
          </a:stretch>
        </p:blipFill>
        <p:spPr>
          <a:xfrm>
            <a:off x="5825975" y="3368100"/>
            <a:ext cx="2135300" cy="1380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562050" y="1505450"/>
            <a:ext cx="7068300" cy="2234700"/>
          </a:xfrm>
          <a:prstGeom prst="rect">
            <a:avLst/>
          </a:prstGeom>
        </p:spPr>
        <p:txBody>
          <a:bodyPr anchorCtr="0" anchor="ctr" bIns="91425" lIns="91425" rIns="91425" tIns="91425">
            <a:noAutofit/>
          </a:bodyPr>
          <a:lstStyle/>
          <a:p>
            <a:pPr lvl="0" algn="ctr">
              <a:spcBef>
                <a:spcPts val="0"/>
              </a:spcBef>
              <a:buNone/>
            </a:pPr>
            <a:r>
              <a:rPr lang="en" sz="2400"/>
              <a:t>Contact Information:</a:t>
            </a:r>
          </a:p>
          <a:p>
            <a:pPr lvl="0" algn="ctr">
              <a:spcBef>
                <a:spcPts val="0"/>
              </a:spcBef>
              <a:buNone/>
            </a:pPr>
            <a:r>
              <a:rPr lang="en" sz="2400"/>
              <a:t>Ashley Robertson</a:t>
            </a:r>
          </a:p>
          <a:p>
            <a:pPr lvl="0" rtl="0" algn="ctr">
              <a:spcBef>
                <a:spcPts val="0"/>
              </a:spcBef>
              <a:buNone/>
            </a:pPr>
            <a:r>
              <a:rPr lang="en" sz="2400" u="sng">
                <a:solidFill>
                  <a:schemeClr val="hlink"/>
                </a:solidFill>
                <a:hlinkClick r:id="rId3"/>
              </a:rPr>
              <a:t>ashleyrobertson@pb.k12.mo.us</a:t>
            </a:r>
          </a:p>
          <a:p>
            <a:pPr lvl="0" algn="ctr">
              <a:spcBef>
                <a:spcPts val="0"/>
              </a:spcBef>
              <a:buNone/>
            </a:pPr>
            <a:r>
              <a:rPr lang="en" sz="2400"/>
              <a:t>573-785-3037</a:t>
            </a:r>
          </a:p>
          <a:p>
            <a:pPr lvl="0">
              <a:spcBef>
                <a:spcPts val="0"/>
              </a:spcBef>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